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 id="2147483820" r:id="rId2"/>
  </p:sldMasterIdLst>
  <p:notesMasterIdLst>
    <p:notesMasterId r:id="rId64"/>
  </p:notesMasterIdLst>
  <p:handoutMasterIdLst>
    <p:handoutMasterId r:id="rId65"/>
  </p:handoutMasterIdLst>
  <p:sldIdLst>
    <p:sldId id="279" r:id="rId3"/>
    <p:sldId id="328" r:id="rId4"/>
    <p:sldId id="258" r:id="rId5"/>
    <p:sldId id="259" r:id="rId6"/>
    <p:sldId id="260" r:id="rId7"/>
    <p:sldId id="346" r:id="rId8"/>
    <p:sldId id="1546" r:id="rId9"/>
    <p:sldId id="261" r:id="rId10"/>
    <p:sldId id="262" r:id="rId11"/>
    <p:sldId id="276" r:id="rId12"/>
    <p:sldId id="263" r:id="rId13"/>
    <p:sldId id="264" r:id="rId14"/>
    <p:sldId id="345" r:id="rId15"/>
    <p:sldId id="267" r:id="rId16"/>
    <p:sldId id="268" r:id="rId17"/>
    <p:sldId id="1566" r:id="rId18"/>
    <p:sldId id="1585" r:id="rId19"/>
    <p:sldId id="1584" r:id="rId20"/>
    <p:sldId id="1583" r:id="rId21"/>
    <p:sldId id="269" r:id="rId22"/>
    <p:sldId id="1554" r:id="rId23"/>
    <p:sldId id="1555" r:id="rId24"/>
    <p:sldId id="1580" r:id="rId25"/>
    <p:sldId id="270" r:id="rId26"/>
    <p:sldId id="1548" r:id="rId27"/>
    <p:sldId id="271" r:id="rId28"/>
    <p:sldId id="272" r:id="rId29"/>
    <p:sldId id="273" r:id="rId30"/>
    <p:sldId id="1549" r:id="rId31"/>
    <p:sldId id="1573" r:id="rId32"/>
    <p:sldId id="1565" r:id="rId33"/>
    <p:sldId id="1564" r:id="rId34"/>
    <p:sldId id="1562" r:id="rId35"/>
    <p:sldId id="1575" r:id="rId36"/>
    <p:sldId id="1574" r:id="rId37"/>
    <p:sldId id="1559" r:id="rId38"/>
    <p:sldId id="1560" r:id="rId39"/>
    <p:sldId id="1561" r:id="rId40"/>
    <p:sldId id="1576" r:id="rId41"/>
    <p:sldId id="1563" r:id="rId42"/>
    <p:sldId id="1582" r:id="rId43"/>
    <p:sldId id="1577" r:id="rId44"/>
    <p:sldId id="1586" r:id="rId45"/>
    <p:sldId id="1550" r:id="rId46"/>
    <p:sldId id="1553" r:id="rId47"/>
    <p:sldId id="1587" r:id="rId48"/>
    <p:sldId id="1556" r:id="rId49"/>
    <p:sldId id="1567" r:id="rId50"/>
    <p:sldId id="1568" r:id="rId51"/>
    <p:sldId id="1588" r:id="rId52"/>
    <p:sldId id="1571" r:id="rId53"/>
    <p:sldId id="1589" r:id="rId54"/>
    <p:sldId id="1590" r:id="rId55"/>
    <p:sldId id="1591" r:id="rId56"/>
    <p:sldId id="1578" r:id="rId57"/>
    <p:sldId id="1570" r:id="rId58"/>
    <p:sldId id="1569" r:id="rId59"/>
    <p:sldId id="1593" r:id="rId60"/>
    <p:sldId id="1592" r:id="rId61"/>
    <p:sldId id="1594" r:id="rId62"/>
    <p:sldId id="343" r:id="rId63"/>
  </p:sldIdLst>
  <p:sldSz cx="12192000" cy="6858000"/>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23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360609-EB9C-FCA0-606C-EF4564BC089A}" name="Lindsey Atkinson" initials="LA" userId="S::latkinson@nfhs.org::3f046715-9cb8-4dce-87a7-5b96f52d2b44" providerId="AD"/>
  <p188:author id="{7433704A-E77D-9491-0304-66771784C5D7}" name="Matt Bowen" initials="MB" userId="S::mbowen@referee.com::ea51e9ae-f8de-4ba6-87c7-7407f8588e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D500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8" autoAdjust="0"/>
    <p:restoredTop sz="73033" autoAdjust="0"/>
  </p:normalViewPr>
  <p:slideViewPr>
    <p:cSldViewPr snapToGrid="0">
      <p:cViewPr varScale="1">
        <p:scale>
          <a:sx n="87" d="100"/>
          <a:sy n="87" d="100"/>
        </p:scale>
        <p:origin x="1416" y="184"/>
      </p:cViewPr>
      <p:guideLst>
        <p:guide orient="horz" pos="2232"/>
        <p:guide pos="3840"/>
      </p:guideLst>
    </p:cSldViewPr>
  </p:slideViewPr>
  <p:notesTextViewPr>
    <p:cViewPr>
      <p:scale>
        <a:sx n="3" d="2"/>
        <a:sy n="3" d="2"/>
      </p:scale>
      <p:origin x="0" y="0"/>
    </p:cViewPr>
  </p:notesTextViewPr>
  <p:notesViewPr>
    <p:cSldViewPr snapToGrid="0">
      <p:cViewPr varScale="1">
        <p:scale>
          <a:sx n="83" d="100"/>
          <a:sy n="83" d="100"/>
        </p:scale>
        <p:origin x="381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0D38392C-5B1B-4091-92F5-0AF516E230C0}" type="datetimeFigureOut">
              <a:rPr lang="en-US"/>
              <a:pPr>
                <a:defRPr/>
              </a:pPr>
              <a:t>8/18/26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26BD201C-12E2-4DBB-9A5B-6B389EAEBA6C}"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Arial" charset="0"/>
                <a:cs typeface="Arial" charset="0"/>
              </a:defRPr>
            </a:lvl1pPr>
          </a:lstStyle>
          <a:p>
            <a:pPr>
              <a:defRPr/>
            </a:pPr>
            <a:fld id="{FAC896CC-00FF-4966-96CE-D3E3C41D982D}" type="datetimeFigureOut">
              <a:rPr lang="en-US"/>
              <a:pPr>
                <a:defRPr/>
              </a:pPr>
              <a:t>8/18/26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Arial" charset="0"/>
                <a:cs typeface="Arial" charset="0"/>
              </a:defRPr>
            </a:lvl1pPr>
          </a:lstStyle>
          <a:p>
            <a:pPr>
              <a:defRPr/>
            </a:pPr>
            <a:fld id="{8B4E09B2-6408-441F-BB3F-D03E0D1A73E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youtube.com/watch?v=fLqt5RIMnF8&amp;t=1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8436" name="Slide Number Placeholder 3">
            <a:extLst>
              <a:ext uri="{FF2B5EF4-FFF2-40B4-BE49-F238E27FC236}">
                <a16:creationId xmlns:a16="http://schemas.microsoft.com/office/drawing/2014/main"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814579" indent="-313299">
              <a:defRPr>
                <a:solidFill>
                  <a:schemeClr val="tx1"/>
                </a:solidFill>
                <a:latin typeface="Arial" panose="020B0604020202020204" pitchFamily="34" charset="0"/>
                <a:cs typeface="Arial" panose="020B0604020202020204" pitchFamily="34" charset="0"/>
              </a:defRPr>
            </a:lvl2pPr>
            <a:lvl3pPr marL="1253198" indent="-250639">
              <a:defRPr>
                <a:solidFill>
                  <a:schemeClr val="tx1"/>
                </a:solidFill>
                <a:latin typeface="Arial" panose="020B0604020202020204" pitchFamily="34" charset="0"/>
                <a:cs typeface="Arial" panose="020B0604020202020204" pitchFamily="34" charset="0"/>
              </a:defRPr>
            </a:lvl3pPr>
            <a:lvl4pPr marL="1754477" indent="-250639">
              <a:defRPr>
                <a:solidFill>
                  <a:schemeClr val="tx1"/>
                </a:solidFill>
                <a:latin typeface="Arial" panose="020B0604020202020204" pitchFamily="34" charset="0"/>
                <a:cs typeface="Arial" panose="020B0604020202020204" pitchFamily="34" charset="0"/>
              </a:defRPr>
            </a:lvl4pPr>
            <a:lvl5pPr marL="2255756" indent="-250639">
              <a:defRPr>
                <a:solidFill>
                  <a:schemeClr val="tx1"/>
                </a:solidFill>
                <a:latin typeface="Arial" panose="020B0604020202020204" pitchFamily="34" charset="0"/>
                <a:cs typeface="Arial" panose="020B0604020202020204" pitchFamily="34" charset="0"/>
              </a:defRPr>
            </a:lvl5pPr>
            <a:lvl6pPr marL="2757036"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258315"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759594"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260873"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Players on the serving team are not permitted to raise their hands above their heads during service until the ball has passed beyond the net.</a:t>
            </a:r>
          </a:p>
          <a:p>
            <a:pPr marL="171450" indent="-171450">
              <a:buFont typeface="Arial" panose="020B0604020202020204" pitchFamily="34" charset="0"/>
              <a:buChar char="•"/>
            </a:pPr>
            <a:r>
              <a:rPr lang="en-US" sz="1200" dirty="0"/>
              <a:t>Players may quickly raise their hands above their heads to give hand signals and then lower their arms immediately.</a:t>
            </a:r>
          </a:p>
          <a:p>
            <a:pPr marL="171450" indent="-171450">
              <a:buFont typeface="Arial" panose="020B0604020202020204" pitchFamily="34" charset="0"/>
              <a:buChar char="•"/>
            </a:pPr>
            <a:r>
              <a:rPr lang="en-US" sz="1200" dirty="0"/>
              <a:t>Players may also stand with their hands locked together behind their heads to protect the back of their heads during service.  </a:t>
            </a:r>
          </a:p>
          <a:p>
            <a:pPr marL="171450" indent="-171450">
              <a:buFont typeface="Arial" panose="020B0604020202020204" pitchFamily="34" charset="0"/>
              <a:buChar char="•"/>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Discourages player positioning during the serve that prevents the receiving team from viewing service contact and/or the flight of the ball and assists officials when evaluating the existence of screening. This change aligns with all other volleyball rules codes.</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10</a:t>
            </a:fld>
            <a:endParaRPr lang="en-US"/>
          </a:p>
        </p:txBody>
      </p:sp>
    </p:spTree>
    <p:extLst>
      <p:ext uri="{BB962C8B-B14F-4D97-AF65-F5344CB8AC3E}">
        <p14:creationId xmlns:p14="http://schemas.microsoft.com/office/powerpoint/2010/main" val="162349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Players shall not wear any audio or video devices during the match.</a:t>
            </a:r>
          </a:p>
          <a:p>
            <a:pPr marL="171450" indent="-171450">
              <a:buFont typeface="Arial" panose="020B0604020202020204" pitchFamily="34" charset="0"/>
              <a:buChar char="•"/>
            </a:pPr>
            <a:r>
              <a:rPr lang="en-US" dirty="0"/>
              <a:t>If referees notice devices on players prior to the match, they should notify the coach to direct the player to remove the device. </a:t>
            </a:r>
          </a:p>
          <a:p>
            <a:pPr marL="171450" indent="-171450">
              <a:buFont typeface="Arial" panose="020B0604020202020204" pitchFamily="34" charset="0"/>
              <a:buChar char="•"/>
            </a:pPr>
            <a:r>
              <a:rPr lang="en-US" dirty="0"/>
              <a:t>If discovered during play, </a:t>
            </a:r>
            <a:r>
              <a:rPr lang="en-US"/>
              <a:t>the player </a:t>
            </a:r>
            <a:r>
              <a:rPr lang="en-US" dirty="0"/>
              <a:t>should be assessed an unsporting conduct penalty.</a:t>
            </a:r>
          </a:p>
          <a:p>
            <a:pPr marL="0" indent="0">
              <a:buFont typeface="Arial" panose="020B0604020202020204" pitchFamily="34" charset="0"/>
              <a:buNone/>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Clarifies the prohibition of electronic communication with and by players during the match and aligns with other NFHS rules codes.</a:t>
            </a:r>
          </a:p>
          <a:p>
            <a:pPr marL="0" indent="0">
              <a:buFont typeface="Arial" panose="020B0604020202020204" pitchFamily="34" charset="0"/>
              <a:buNone/>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11</a:t>
            </a:fld>
            <a:endParaRPr lang="en-US"/>
          </a:p>
        </p:txBody>
      </p:sp>
    </p:spTree>
    <p:extLst>
      <p:ext uri="{BB962C8B-B14F-4D97-AF65-F5344CB8AC3E}">
        <p14:creationId xmlns:p14="http://schemas.microsoft.com/office/powerpoint/2010/main" val="19079877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It is an unsporting conduct violation if coaches, non-playing teammates or team attendants use props on the bench during celebrations.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Clarifies appropriate bench conduct for consistent enforcement by eliminating the use of props in bench celebrations while promoting sportsmanship and preventing disruption and potential safety concerns.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12</a:t>
            </a:fld>
            <a:endParaRPr lang="en-US"/>
          </a:p>
        </p:txBody>
      </p:sp>
    </p:spTree>
    <p:extLst>
      <p:ext uri="{BB962C8B-B14F-4D97-AF65-F5344CB8AC3E}">
        <p14:creationId xmlns:p14="http://schemas.microsoft.com/office/powerpoint/2010/main" val="3343723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13</a:t>
            </a:fld>
            <a:endParaRPr lang="en-US"/>
          </a:p>
        </p:txBody>
      </p:sp>
    </p:spTree>
    <p:extLst>
      <p:ext uri="{BB962C8B-B14F-4D97-AF65-F5344CB8AC3E}">
        <p14:creationId xmlns:p14="http://schemas.microsoft.com/office/powerpoint/2010/main" val="794220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By rule, hosts must provide a safe, stable platform. The first referee (R1) should carefully examine the stand prior to the match, and if the R1 determines that the platform is unsafe, the match will still go on, and the R1 will work from the floor. </a:t>
            </a:r>
          </a:p>
          <a:p>
            <a:pPr marL="171450" indent="-171450">
              <a:buFont typeface="Arial" panose="020B0604020202020204" pitchFamily="34" charset="0"/>
              <a:buChar char="•"/>
            </a:pPr>
            <a:r>
              <a:rPr lang="en-US" dirty="0"/>
              <a:t>Referees should not use ladders, chairs, boxes, trash cans or similar substitutes that could endanger the well-being of the official.</a:t>
            </a:r>
            <a:endParaRPr lang="en-US" sz="110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14</a:t>
            </a:fld>
            <a:endParaRPr lang="en-US"/>
          </a:p>
        </p:txBody>
      </p:sp>
    </p:spTree>
    <p:extLst>
      <p:ext uri="{BB962C8B-B14F-4D97-AF65-F5344CB8AC3E}">
        <p14:creationId xmlns:p14="http://schemas.microsoft.com/office/powerpoint/2010/main" val="2981987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Regularly evaluate volleyball equipment for signs of wear like frayed nets or cables, posts that are bending inwards, and padding that no longer protects or fits tightly — plus any parts that no longer hold proper tension. Any time you see a post or net that has been taped or improvised to keep it working, it is a sign the system is not performing — or protecting athletes and officials — the way it was designed to and should be replaced.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15</a:t>
            </a:fld>
            <a:endParaRPr lang="en-US"/>
          </a:p>
        </p:txBody>
      </p:sp>
    </p:spTree>
    <p:extLst>
      <p:ext uri="{BB962C8B-B14F-4D97-AF65-F5344CB8AC3E}">
        <p14:creationId xmlns:p14="http://schemas.microsoft.com/office/powerpoint/2010/main" val="39245555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To set the match up for success, it is imperative that assistant officials (scorer, libero tracker, timer and line judges) are secured by host management and have reported to the first referee no less than 20 minutes prior to the starting time.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20</a:t>
            </a:fld>
            <a:endParaRPr lang="en-US"/>
          </a:p>
        </p:txBody>
      </p:sp>
    </p:spTree>
    <p:extLst>
      <p:ext uri="{BB962C8B-B14F-4D97-AF65-F5344CB8AC3E}">
        <p14:creationId xmlns:p14="http://schemas.microsoft.com/office/powerpoint/2010/main" val="4144320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22</a:t>
            </a:fld>
            <a:endParaRPr lang="en-US"/>
          </a:p>
        </p:txBody>
      </p:sp>
    </p:spTree>
    <p:extLst>
      <p:ext uri="{BB962C8B-B14F-4D97-AF65-F5344CB8AC3E}">
        <p14:creationId xmlns:p14="http://schemas.microsoft.com/office/powerpoint/2010/main" val="1309944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23</a:t>
            </a:fld>
            <a:endParaRPr lang="en-US"/>
          </a:p>
        </p:txBody>
      </p:sp>
    </p:spTree>
    <p:extLst>
      <p:ext uri="{BB962C8B-B14F-4D97-AF65-F5344CB8AC3E}">
        <p14:creationId xmlns:p14="http://schemas.microsoft.com/office/powerpoint/2010/main" val="2542679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At no time during the match may an official use an electronic device to review a decision of the referee. </a:t>
            </a:r>
          </a:p>
          <a:p>
            <a:pPr marL="171450" indent="-171450">
              <a:buFont typeface="Arial" panose="020B0604020202020204" pitchFamily="34" charset="0"/>
              <a:buChar char="•"/>
            </a:pPr>
            <a:r>
              <a:rPr lang="en-US" dirty="0"/>
              <a:t>At no time shall the first or second referee consider replay. </a:t>
            </a:r>
            <a:endParaRPr lang="en-US" sz="1050"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24</a:t>
            </a:fld>
            <a:endParaRPr lang="en-US"/>
          </a:p>
        </p:txBody>
      </p:sp>
    </p:spTree>
    <p:extLst>
      <p:ext uri="{BB962C8B-B14F-4D97-AF65-F5344CB8AC3E}">
        <p14:creationId xmlns:p14="http://schemas.microsoft.com/office/powerpoint/2010/main" val="2834802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a:t>
            </a:fld>
            <a:endParaRPr lang="en-US"/>
          </a:p>
        </p:txBody>
      </p:sp>
    </p:spTree>
    <p:extLst>
      <p:ext uri="{BB962C8B-B14F-4D97-AF65-F5344CB8AC3E}">
        <p14:creationId xmlns:p14="http://schemas.microsoft.com/office/powerpoint/2010/main" val="26078660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team may use electronic devices during the match as long as they are not in restricted areas as determined by the host and as long as the first referee determines that they are not interfering with the contest.</a:t>
            </a:r>
          </a:p>
          <a:p>
            <a:pPr marL="171450" indent="-171450">
              <a:buFont typeface="Arial" panose="020B0604020202020204" pitchFamily="34" charset="0"/>
              <a:buChar char="•"/>
            </a:pPr>
            <a:r>
              <a:rPr lang="en-US" dirty="0"/>
              <a:t>Referees are permitted to wear headsets for communication purposes. </a:t>
            </a:r>
            <a:r>
              <a:rPr lang="en-US" dirty="0">
                <a:hlinkClick r:id="rId3"/>
              </a:rPr>
              <a:t>Officiating Volleyball: Using Wireless Communication</a:t>
            </a:r>
            <a:endParaRPr lang="en-US" dirty="0"/>
          </a:p>
          <a:p>
            <a:pPr marL="171450" indent="-171450">
              <a:buFont typeface="Arial" panose="020B0604020202020204" pitchFamily="34" charset="0"/>
              <a:buChar char="•"/>
            </a:pPr>
            <a:r>
              <a:rPr lang="en-US" dirty="0"/>
              <a:t>State associations may have policies to further address the allowance and/or restriction of electronic device use during matches.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25</a:t>
            </a:fld>
            <a:endParaRPr lang="en-US"/>
          </a:p>
        </p:txBody>
      </p:sp>
    </p:spTree>
    <p:extLst>
      <p:ext uri="{BB962C8B-B14F-4D97-AF65-F5344CB8AC3E}">
        <p14:creationId xmlns:p14="http://schemas.microsoft.com/office/powerpoint/2010/main" val="2395445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Non-playing teammates (bench players) and other bench personnel have a role to positively support their teammates by celebrating and encouraging those playing on the court with spontaneous cheers. </a:t>
            </a:r>
          </a:p>
          <a:p>
            <a:pPr marL="171450" indent="-171450">
              <a:buFont typeface="Arial" panose="020B0604020202020204" pitchFamily="34" charset="0"/>
              <a:buChar char="•"/>
            </a:pPr>
            <a:r>
              <a:rPr lang="en-US" sz="1200" dirty="0"/>
              <a:t>It is not legal for anyone on the bench to use props.</a:t>
            </a:r>
          </a:p>
          <a:p>
            <a:pPr marL="171450" indent="-171450">
              <a:buFont typeface="Arial" panose="020B0604020202020204" pitchFamily="34" charset="0"/>
              <a:buChar char="•"/>
            </a:pPr>
            <a:r>
              <a:rPr lang="en-US" sz="1200" dirty="0"/>
              <a:t>A towel is athletic equipment and is not considered a prop if used in conjunction with a spontaneous celebration.</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26</a:t>
            </a:fld>
            <a:endParaRPr lang="en-US"/>
          </a:p>
        </p:txBody>
      </p:sp>
    </p:spTree>
    <p:extLst>
      <p:ext uri="{BB962C8B-B14F-4D97-AF65-F5344CB8AC3E}">
        <p14:creationId xmlns:p14="http://schemas.microsoft.com/office/powerpoint/2010/main" val="1532608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Game officials shall not address spectators at any time; however, referees have the responsibility to notify game management of any spectator misconduct. </a:t>
            </a:r>
          </a:p>
          <a:p>
            <a:pPr marL="171450" indent="-171450">
              <a:buFont typeface="Arial" panose="020B0604020202020204" pitchFamily="34" charset="0"/>
              <a:buChar char="•"/>
            </a:pPr>
            <a:r>
              <a:rPr lang="en-US" dirty="0"/>
              <a:t>Unsporting conduct by spectators is the responsibility of the host management. In the absence of host management, the responsibility for addressing spectator behavior shall revert to the host head coach.</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27</a:t>
            </a:fld>
            <a:endParaRPr lang="en-US"/>
          </a:p>
        </p:txBody>
      </p:sp>
    </p:spTree>
    <p:extLst>
      <p:ext uri="{BB962C8B-B14F-4D97-AF65-F5344CB8AC3E}">
        <p14:creationId xmlns:p14="http://schemas.microsoft.com/office/powerpoint/2010/main" val="1385877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All game balls are required to display the NFHS Authenticating Mark.</a:t>
            </a:r>
          </a:p>
          <a:p>
            <a:pPr marL="171450" indent="-171450">
              <a:buFont typeface="Arial" panose="020B0604020202020204" pitchFamily="34" charset="0"/>
              <a:buChar char="•"/>
            </a:pPr>
            <a:r>
              <a:rPr lang="en-US" dirty="0"/>
              <a:t>Game officials must remain vigilant and report any non-compliant game balls to the state association office.</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28</a:t>
            </a:fld>
            <a:endParaRPr lang="en-US"/>
          </a:p>
        </p:txBody>
      </p:sp>
    </p:spTree>
    <p:extLst>
      <p:ext uri="{BB962C8B-B14F-4D97-AF65-F5344CB8AC3E}">
        <p14:creationId xmlns:p14="http://schemas.microsoft.com/office/powerpoint/2010/main" val="3178674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44</a:t>
            </a:fld>
            <a:endParaRPr lang="en-US"/>
          </a:p>
        </p:txBody>
      </p:sp>
    </p:spTree>
    <p:extLst>
      <p:ext uri="{BB962C8B-B14F-4D97-AF65-F5344CB8AC3E}">
        <p14:creationId xmlns:p14="http://schemas.microsoft.com/office/powerpoint/2010/main" val="1396140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51</a:t>
            </a:fld>
            <a:endParaRPr lang="en-US"/>
          </a:p>
        </p:txBody>
      </p:sp>
    </p:spTree>
    <p:extLst>
      <p:ext uri="{BB962C8B-B14F-4D97-AF65-F5344CB8AC3E}">
        <p14:creationId xmlns:p14="http://schemas.microsoft.com/office/powerpoint/2010/main" val="724931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61</a:t>
            </a:fld>
            <a:endParaRPr lang="en-US"/>
          </a:p>
        </p:txBody>
      </p:sp>
    </p:spTree>
    <p:extLst>
      <p:ext uri="{BB962C8B-B14F-4D97-AF65-F5344CB8AC3E}">
        <p14:creationId xmlns:p14="http://schemas.microsoft.com/office/powerpoint/2010/main" val="2316062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Libero uniform bottoms may be any color and are no longer required to match the team uniform bottoms. </a:t>
            </a:r>
            <a:endParaRPr lang="en-US" b="1" dirty="0"/>
          </a:p>
          <a:p>
            <a:pPr marL="171450" indent="-171450">
              <a:buFont typeface="Arial" panose="020B0604020202020204" pitchFamily="34" charset="0"/>
              <a:buChar char="•"/>
            </a:pPr>
            <a:r>
              <a:rPr lang="en-US" dirty="0"/>
              <a:t>When two liberos are designated, there is no requirement that both liberos wear the same color uniform bottom.</a:t>
            </a:r>
          </a:p>
          <a:p>
            <a:pPr marL="0" indent="0">
              <a:buFont typeface="Arial" panose="020B0604020202020204" pitchFamily="34" charset="0"/>
              <a:buNone/>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 </a:t>
            </a:r>
            <a:r>
              <a:rPr lang="en-US" sz="1200" kern="1200" dirty="0">
                <a:solidFill>
                  <a:schemeClr val="tx1"/>
                </a:solidFill>
                <a:effectLst/>
                <a:latin typeface="+mn-lt"/>
                <a:ea typeface="+mn-ea"/>
                <a:cs typeface="+mn-cs"/>
              </a:rPr>
              <a:t>Allows more flexibility in the libero uniform bottoms while ensuring that the libero uniform top continues to contrast with their teammates.  </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3</a:t>
            </a:fld>
            <a:endParaRPr lang="en-US"/>
          </a:p>
        </p:txBody>
      </p:sp>
    </p:spTree>
    <p:extLst>
      <p:ext uri="{BB962C8B-B14F-4D97-AF65-F5344CB8AC3E}">
        <p14:creationId xmlns:p14="http://schemas.microsoft.com/office/powerpoint/2010/main" val="3536017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Between sets, the second referee will provide a double whistle warning at two minutes, 30 seconds (4:30 when intermission is used) instead of 2 minutes, 45 seconds.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 </a:t>
            </a:r>
            <a:r>
              <a:rPr lang="en-US" sz="1200" kern="1200" dirty="0">
                <a:solidFill>
                  <a:schemeClr val="tx1"/>
                </a:solidFill>
                <a:effectLst/>
                <a:latin typeface="+mn-lt"/>
                <a:ea typeface="+mn-ea"/>
                <a:cs typeface="+mn-cs"/>
              </a:rPr>
              <a:t>Improves pace of play between sets by notifying teams earlier to make their way onto the court for the officials to administer lineup checks before the final audio signal and resumption of play.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4</a:t>
            </a:fld>
            <a:endParaRPr lang="en-US"/>
          </a:p>
        </p:txBody>
      </p:sp>
    </p:spTree>
    <p:extLst>
      <p:ext uri="{BB962C8B-B14F-4D97-AF65-F5344CB8AC3E}">
        <p14:creationId xmlns:p14="http://schemas.microsoft.com/office/powerpoint/2010/main" val="898907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 team may designate up to two liberos, but only one libero can be in the game at a time. </a:t>
            </a:r>
          </a:p>
          <a:p>
            <a:pPr marL="171450" indent="-171450">
              <a:buFont typeface="Arial" panose="020B0604020202020204" pitchFamily="34" charset="0"/>
              <a:buChar char="•"/>
            </a:pPr>
            <a:r>
              <a:rPr lang="en-US" dirty="0"/>
              <a:t>When two liberos are designated, either libero may serve in one position in the serve order. If the L1 and L2 serve, they must serve in the same position throughout the set. </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5</a:t>
            </a:fld>
            <a:endParaRPr lang="en-US"/>
          </a:p>
        </p:txBody>
      </p:sp>
    </p:spTree>
    <p:extLst>
      <p:ext uri="{BB962C8B-B14F-4D97-AF65-F5344CB8AC3E}">
        <p14:creationId xmlns:p14="http://schemas.microsoft.com/office/powerpoint/2010/main" val="1409109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Clr>
                <a:srgbClr val="FF0000"/>
              </a:buClr>
              <a:buSzPct val="100000"/>
              <a:buFont typeface="Arial" panose="020B0604020202020204" pitchFamily="34" charset="0"/>
              <a:buChar char="•"/>
            </a:pPr>
            <a:r>
              <a:rPr lang="en-US" sz="1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Each libero may wear a different uniform, as long as that uniform clearly contrasts from non-libero teammates.</a:t>
            </a:r>
          </a:p>
          <a:p>
            <a:pPr marL="285750" indent="-285750">
              <a:buClr>
                <a:srgbClr val="FF0000"/>
              </a:buClr>
              <a:buSzPct val="100000"/>
              <a:buFont typeface="Arial" panose="020B0604020202020204" pitchFamily="34" charset="0"/>
              <a:buChar char="•"/>
            </a:pPr>
            <a:r>
              <a:rPr lang="en-US" sz="12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libero may not wear a number that a non-libero teammate is wearing, and each libero uniform must be a different, unique number.</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6</a:t>
            </a:fld>
            <a:endParaRPr lang="en-US"/>
          </a:p>
        </p:txBody>
      </p:sp>
    </p:spTree>
    <p:extLst>
      <p:ext uri="{BB962C8B-B14F-4D97-AF65-F5344CB8AC3E}">
        <p14:creationId xmlns:p14="http://schemas.microsoft.com/office/powerpoint/2010/main" val="2556980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050" dirty="0"/>
              <a:t>When a team designates two liberos and one is injured/ill, a new libero may be re-designated.</a:t>
            </a:r>
          </a:p>
          <a:p>
            <a:pPr marL="171450" indent="-171450">
              <a:buFont typeface="Arial" panose="020B0604020202020204" pitchFamily="34" charset="0"/>
              <a:buChar char="•"/>
            </a:pPr>
            <a:r>
              <a:rPr lang="en-US" sz="1050" dirty="0"/>
              <a:t>When a team designates two liberos and one is disqualified; the team must continue with one libero.</a:t>
            </a:r>
            <a:endParaRPr lang="en-US" sz="900" dirty="0"/>
          </a:p>
          <a:p>
            <a:pPr marL="0" indent="0">
              <a:buFont typeface="Arial" panose="020B0604020202020204" pitchFamily="34" charset="0"/>
              <a:buNone/>
            </a:pPr>
            <a:endParaRPr lang="en-US" sz="105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 </a:t>
            </a:r>
            <a:r>
              <a:rPr lang="en-US" sz="1200" b="0" kern="1200" dirty="0">
                <a:solidFill>
                  <a:schemeClr val="tx1"/>
                </a:solidFill>
                <a:effectLst/>
                <a:latin typeface="+mn-lt"/>
                <a:ea typeface="+mn-ea"/>
                <a:cs typeface="+mn-cs"/>
              </a:rPr>
              <a:t>The change to allow for up to two liberos, provides</a:t>
            </a:r>
            <a:r>
              <a:rPr lang="en-US" sz="1200" kern="1200" dirty="0">
                <a:solidFill>
                  <a:schemeClr val="tx1"/>
                </a:solidFill>
                <a:effectLst/>
                <a:latin typeface="+mn-lt"/>
                <a:ea typeface="+mn-ea"/>
                <a:cs typeface="+mn-cs"/>
              </a:rPr>
              <a:t> more student-athletes with an opportunity to participate by creating an option for coaches without having to utilize a substitution.</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7</a:t>
            </a:fld>
            <a:endParaRPr lang="en-US"/>
          </a:p>
        </p:txBody>
      </p:sp>
    </p:spTree>
    <p:extLst>
      <p:ext uri="{BB962C8B-B14F-4D97-AF65-F5344CB8AC3E}">
        <p14:creationId xmlns:p14="http://schemas.microsoft.com/office/powerpoint/2010/main" val="2232033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If non-playing teammate(s) (bench players) enter the court during play, it is illegal alignment.</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loss of rally/point is awarded to the opponent.</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Rationale:</a:t>
            </a:r>
            <a:r>
              <a:rPr lang="en-US" sz="1200" kern="1200" dirty="0">
                <a:solidFill>
                  <a:schemeClr val="tx1"/>
                </a:solidFill>
                <a:effectLst/>
                <a:latin typeface="+mn-lt"/>
                <a:ea typeface="+mn-ea"/>
                <a:cs typeface="+mn-cs"/>
              </a:rPr>
              <a:t> More appropriately assesses illegal alignment (loss of rally/point awarded to the opponent) to non-playing teammates who enter the court while the ball is in play. A player who enters the court during play may still receive a conduct violation if they engage in disconcerting acts, disrespectful language, etc. This penalty realignment allows officials to appropriately penalize teams based on participant actions.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8</a:t>
            </a:fld>
            <a:endParaRPr lang="en-US"/>
          </a:p>
        </p:txBody>
      </p:sp>
    </p:spTree>
    <p:extLst>
      <p:ext uri="{BB962C8B-B14F-4D97-AF65-F5344CB8AC3E}">
        <p14:creationId xmlns:p14="http://schemas.microsoft.com/office/powerpoint/2010/main" val="3914783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It remains a conduct violation if a coach or team attendant (anyone not in uniform) enters the court while the ball is in play.</a:t>
            </a:r>
          </a:p>
          <a:p>
            <a:endParaRPr lang="en-US" dirty="0"/>
          </a:p>
        </p:txBody>
      </p:sp>
      <p:sp>
        <p:nvSpPr>
          <p:cNvPr id="4" name="Slide Number Placeholder 3"/>
          <p:cNvSpPr>
            <a:spLocks noGrp="1"/>
          </p:cNvSpPr>
          <p:nvPr>
            <p:ph type="sldNum" sz="quarter" idx="5"/>
          </p:nvPr>
        </p:nvSpPr>
        <p:spPr/>
        <p:txBody>
          <a:bodyPr/>
          <a:lstStyle/>
          <a:p>
            <a:pPr>
              <a:defRPr/>
            </a:pPr>
            <a:fld id="{8B4E09B2-6408-441F-BB3F-D03E0D1A73E8}" type="slidenum">
              <a:rPr lang="en-US" smtClean="0"/>
              <a:pPr>
                <a:defRPr/>
              </a:pPr>
              <a:t>9</a:t>
            </a:fld>
            <a:endParaRPr lang="en-US"/>
          </a:p>
        </p:txBody>
      </p:sp>
    </p:spTree>
    <p:extLst>
      <p:ext uri="{BB962C8B-B14F-4D97-AF65-F5344CB8AC3E}">
        <p14:creationId xmlns:p14="http://schemas.microsoft.com/office/powerpoint/2010/main" val="2119577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hyperlink" Target="mailto:dwhitfield@nfhs.org"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1895557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743413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879065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2025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3503793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432641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707349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1032753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3164353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EDITORIAL CHANGES</a:t>
            </a:r>
          </a:p>
        </p:txBody>
      </p:sp>
    </p:spTree>
    <p:extLst>
      <p:ext uri="{BB962C8B-B14F-4D97-AF65-F5344CB8AC3E}">
        <p14:creationId xmlns:p14="http://schemas.microsoft.com/office/powerpoint/2010/main" val="192272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4102722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51552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8301449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4405679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419914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9481003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73785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62850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Without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579512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838200" y="-1312"/>
            <a:ext cx="3200400" cy="27432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dirty="0"/>
              <a:t>RULES CHANGES</a:t>
            </a:r>
          </a:p>
        </p:txBody>
      </p:sp>
    </p:spTree>
    <p:extLst>
      <p:ext uri="{BB962C8B-B14F-4D97-AF65-F5344CB8AC3E}">
        <p14:creationId xmlns:p14="http://schemas.microsoft.com/office/powerpoint/2010/main" val="402676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mitte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3" name="Picture Placeholder 7">
            <a:extLst>
              <a:ext uri="{FF2B5EF4-FFF2-40B4-BE49-F238E27FC236}">
                <a16:creationId xmlns:a16="http://schemas.microsoft.com/office/drawing/2014/main" id="{B47B10A9-D772-C30A-05D0-8A9CA7CB708D}"/>
              </a:ext>
            </a:extLst>
          </p:cNvPr>
          <p:cNvSpPr>
            <a:spLocks noGrp="1"/>
          </p:cNvSpPr>
          <p:nvPr>
            <p:ph type="pic" sz="quarter" idx="14"/>
          </p:nvPr>
        </p:nvSpPr>
        <p:spPr>
          <a:xfrm>
            <a:off x="838200" y="2061098"/>
            <a:ext cx="1051560" cy="1234440"/>
          </a:xfrm>
        </p:spPr>
        <p:txBody>
          <a:bodyPr/>
          <a:lstStyle>
            <a:lvl1pPr>
              <a:defRPr sz="1000"/>
            </a:lvl1pPr>
          </a:lstStyle>
          <a:p>
            <a:r>
              <a:rPr lang="en-US" dirty="0"/>
              <a:t>Click icon to add picture</a:t>
            </a:r>
          </a:p>
        </p:txBody>
      </p:sp>
      <p:sp>
        <p:nvSpPr>
          <p:cNvPr id="4" name="Picture Placeholder 7">
            <a:extLst>
              <a:ext uri="{FF2B5EF4-FFF2-40B4-BE49-F238E27FC236}">
                <a16:creationId xmlns:a16="http://schemas.microsoft.com/office/drawing/2014/main" id="{51712DA8-26D3-7485-9995-485CA0759064}"/>
              </a:ext>
            </a:extLst>
          </p:cNvPr>
          <p:cNvSpPr>
            <a:spLocks noGrp="1"/>
          </p:cNvSpPr>
          <p:nvPr>
            <p:ph type="pic" sz="quarter" idx="15"/>
          </p:nvPr>
        </p:nvSpPr>
        <p:spPr>
          <a:xfrm>
            <a:off x="2005484" y="2059879"/>
            <a:ext cx="1051560" cy="1234440"/>
          </a:xfrm>
        </p:spPr>
        <p:txBody>
          <a:bodyPr/>
          <a:lstStyle>
            <a:lvl1pPr>
              <a:defRPr sz="1000"/>
            </a:lvl1pPr>
          </a:lstStyle>
          <a:p>
            <a:r>
              <a:rPr lang="en-US"/>
              <a:t>Click icon to add picture</a:t>
            </a:r>
            <a:endParaRPr lang="en-US" dirty="0"/>
          </a:p>
        </p:txBody>
      </p:sp>
      <p:sp>
        <p:nvSpPr>
          <p:cNvPr id="5" name="Picture Placeholder 7">
            <a:extLst>
              <a:ext uri="{FF2B5EF4-FFF2-40B4-BE49-F238E27FC236}">
                <a16:creationId xmlns:a16="http://schemas.microsoft.com/office/drawing/2014/main" id="{4BD6A56D-DCEC-ADEB-5A02-7DAABB7EA51E}"/>
              </a:ext>
            </a:extLst>
          </p:cNvPr>
          <p:cNvSpPr>
            <a:spLocks noGrp="1"/>
          </p:cNvSpPr>
          <p:nvPr>
            <p:ph type="pic" sz="quarter" idx="16"/>
          </p:nvPr>
        </p:nvSpPr>
        <p:spPr>
          <a:xfrm>
            <a:off x="3172610" y="2059879"/>
            <a:ext cx="1051560" cy="1234440"/>
          </a:xfrm>
        </p:spPr>
        <p:txBody>
          <a:bodyPr/>
          <a:lstStyle>
            <a:lvl1pPr>
              <a:defRPr sz="1000"/>
            </a:lvl1pPr>
          </a:lstStyle>
          <a:p>
            <a:r>
              <a:rPr lang="en-US"/>
              <a:t>Click icon to add picture</a:t>
            </a:r>
            <a:endParaRPr lang="en-US" dirty="0"/>
          </a:p>
        </p:txBody>
      </p:sp>
      <p:sp>
        <p:nvSpPr>
          <p:cNvPr id="6" name="Picture Placeholder 7">
            <a:extLst>
              <a:ext uri="{FF2B5EF4-FFF2-40B4-BE49-F238E27FC236}">
                <a16:creationId xmlns:a16="http://schemas.microsoft.com/office/drawing/2014/main" id="{643334F8-9E6D-A3CA-7D78-F764EF7A7CD2}"/>
              </a:ext>
            </a:extLst>
          </p:cNvPr>
          <p:cNvSpPr>
            <a:spLocks noGrp="1"/>
          </p:cNvSpPr>
          <p:nvPr>
            <p:ph type="pic" sz="quarter" idx="17"/>
          </p:nvPr>
        </p:nvSpPr>
        <p:spPr>
          <a:xfrm>
            <a:off x="4339736" y="2059879"/>
            <a:ext cx="1051560" cy="1234440"/>
          </a:xfrm>
        </p:spPr>
        <p:txBody>
          <a:bodyPr/>
          <a:lstStyle>
            <a:lvl1pPr>
              <a:defRPr sz="1000"/>
            </a:lvl1pPr>
          </a:lstStyle>
          <a:p>
            <a:r>
              <a:rPr lang="en-US"/>
              <a:t>Click icon to add picture</a:t>
            </a:r>
            <a:endParaRPr lang="en-US" dirty="0"/>
          </a:p>
        </p:txBody>
      </p:sp>
      <p:sp>
        <p:nvSpPr>
          <p:cNvPr id="9" name="Picture Placeholder 7">
            <a:extLst>
              <a:ext uri="{FF2B5EF4-FFF2-40B4-BE49-F238E27FC236}">
                <a16:creationId xmlns:a16="http://schemas.microsoft.com/office/drawing/2014/main" id="{49FB97AD-48FA-F7FA-A620-EA1FF15A59BC}"/>
              </a:ext>
            </a:extLst>
          </p:cNvPr>
          <p:cNvSpPr>
            <a:spLocks noGrp="1"/>
          </p:cNvSpPr>
          <p:nvPr>
            <p:ph type="pic" sz="quarter" idx="18"/>
          </p:nvPr>
        </p:nvSpPr>
        <p:spPr>
          <a:xfrm>
            <a:off x="5500782" y="2059879"/>
            <a:ext cx="1051560" cy="1234440"/>
          </a:xfrm>
        </p:spPr>
        <p:txBody>
          <a:bodyPr/>
          <a:lstStyle>
            <a:lvl1pPr>
              <a:defRPr sz="1000"/>
            </a:lvl1pPr>
          </a:lstStyle>
          <a:p>
            <a:r>
              <a:rPr lang="en-US"/>
              <a:t>Click icon to add picture</a:t>
            </a:r>
            <a:endParaRPr lang="en-US" dirty="0"/>
          </a:p>
        </p:txBody>
      </p:sp>
      <p:sp>
        <p:nvSpPr>
          <p:cNvPr id="10" name="Picture Placeholder 7">
            <a:extLst>
              <a:ext uri="{FF2B5EF4-FFF2-40B4-BE49-F238E27FC236}">
                <a16:creationId xmlns:a16="http://schemas.microsoft.com/office/drawing/2014/main" id="{12B1F581-B38C-6A7D-0D25-F8A7C8982CC1}"/>
              </a:ext>
            </a:extLst>
          </p:cNvPr>
          <p:cNvSpPr>
            <a:spLocks noGrp="1"/>
          </p:cNvSpPr>
          <p:nvPr>
            <p:ph type="pic" sz="quarter" idx="19"/>
          </p:nvPr>
        </p:nvSpPr>
        <p:spPr>
          <a:xfrm>
            <a:off x="6661828" y="2055857"/>
            <a:ext cx="1051560" cy="1234440"/>
          </a:xfrm>
        </p:spPr>
        <p:txBody>
          <a:bodyPr/>
          <a:lstStyle>
            <a:lvl1pPr>
              <a:defRPr sz="1000"/>
            </a:lvl1pPr>
          </a:lstStyle>
          <a:p>
            <a:r>
              <a:rPr lang="en-US"/>
              <a:t>Click icon to add picture</a:t>
            </a:r>
            <a:endParaRPr lang="en-US" dirty="0"/>
          </a:p>
        </p:txBody>
      </p:sp>
      <p:sp>
        <p:nvSpPr>
          <p:cNvPr id="11" name="Picture Placeholder 7">
            <a:extLst>
              <a:ext uri="{FF2B5EF4-FFF2-40B4-BE49-F238E27FC236}">
                <a16:creationId xmlns:a16="http://schemas.microsoft.com/office/drawing/2014/main" id="{FF78B9CE-EE19-C163-A774-B4D17988B354}"/>
              </a:ext>
            </a:extLst>
          </p:cNvPr>
          <p:cNvSpPr>
            <a:spLocks noGrp="1"/>
          </p:cNvSpPr>
          <p:nvPr>
            <p:ph type="pic" sz="quarter" idx="20"/>
          </p:nvPr>
        </p:nvSpPr>
        <p:spPr>
          <a:xfrm>
            <a:off x="7828956" y="2059879"/>
            <a:ext cx="1051560" cy="1234440"/>
          </a:xfrm>
        </p:spPr>
        <p:txBody>
          <a:bodyPr/>
          <a:lstStyle>
            <a:lvl1pPr>
              <a:defRPr sz="1000"/>
            </a:lvl1pPr>
          </a:lstStyle>
          <a:p>
            <a:r>
              <a:rPr lang="en-US"/>
              <a:t>Click icon to add picture</a:t>
            </a:r>
            <a:endParaRPr lang="en-US" dirty="0"/>
          </a:p>
        </p:txBody>
      </p:sp>
      <p:sp>
        <p:nvSpPr>
          <p:cNvPr id="12" name="Picture Placeholder 7">
            <a:extLst>
              <a:ext uri="{FF2B5EF4-FFF2-40B4-BE49-F238E27FC236}">
                <a16:creationId xmlns:a16="http://schemas.microsoft.com/office/drawing/2014/main" id="{53C818A4-C163-A1B0-B993-EE17255188D0}"/>
              </a:ext>
            </a:extLst>
          </p:cNvPr>
          <p:cNvSpPr>
            <a:spLocks noGrp="1"/>
          </p:cNvSpPr>
          <p:nvPr>
            <p:ph type="pic" sz="quarter" idx="21"/>
          </p:nvPr>
        </p:nvSpPr>
        <p:spPr>
          <a:xfrm>
            <a:off x="9010708" y="2055857"/>
            <a:ext cx="1051560" cy="1234440"/>
          </a:xfrm>
        </p:spPr>
        <p:txBody>
          <a:bodyPr/>
          <a:lstStyle>
            <a:lvl1pPr>
              <a:defRPr sz="1000"/>
            </a:lvl1pPr>
          </a:lstStyle>
          <a:p>
            <a:r>
              <a:rPr lang="en-US" dirty="0"/>
              <a:t>Click icon to add picture</a:t>
            </a:r>
          </a:p>
        </p:txBody>
      </p:sp>
      <p:sp>
        <p:nvSpPr>
          <p:cNvPr id="13" name="Text Placeholder 42">
            <a:extLst>
              <a:ext uri="{FF2B5EF4-FFF2-40B4-BE49-F238E27FC236}">
                <a16:creationId xmlns:a16="http://schemas.microsoft.com/office/drawing/2014/main" id="{7062B854-B92D-089D-B57F-637BC625CCDB}"/>
              </a:ext>
            </a:extLst>
          </p:cNvPr>
          <p:cNvSpPr>
            <a:spLocks noGrp="1"/>
          </p:cNvSpPr>
          <p:nvPr>
            <p:ph type="body" sz="quarter" idx="22" hasCustomPrompt="1"/>
          </p:nvPr>
        </p:nvSpPr>
        <p:spPr>
          <a:xfrm>
            <a:off x="838835" y="333309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4" name="Text Placeholder 42">
            <a:extLst>
              <a:ext uri="{FF2B5EF4-FFF2-40B4-BE49-F238E27FC236}">
                <a16:creationId xmlns:a16="http://schemas.microsoft.com/office/drawing/2014/main" id="{ED4A3FD9-1A06-959F-DB1D-FAC4254A1356}"/>
              </a:ext>
            </a:extLst>
          </p:cNvPr>
          <p:cNvSpPr>
            <a:spLocks noGrp="1"/>
          </p:cNvSpPr>
          <p:nvPr>
            <p:ph type="body" sz="quarter" idx="23" hasCustomPrompt="1"/>
          </p:nvPr>
        </p:nvSpPr>
        <p:spPr>
          <a:xfrm>
            <a:off x="2005484"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5" name="Text Placeholder 42">
            <a:extLst>
              <a:ext uri="{FF2B5EF4-FFF2-40B4-BE49-F238E27FC236}">
                <a16:creationId xmlns:a16="http://schemas.microsoft.com/office/drawing/2014/main" id="{717DE9F3-D6DA-E27A-0E63-8A0F9EACC493}"/>
              </a:ext>
            </a:extLst>
          </p:cNvPr>
          <p:cNvSpPr>
            <a:spLocks noGrp="1"/>
          </p:cNvSpPr>
          <p:nvPr>
            <p:ph type="body" sz="quarter" idx="24" hasCustomPrompt="1"/>
          </p:nvPr>
        </p:nvSpPr>
        <p:spPr>
          <a:xfrm>
            <a:off x="3176725"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6" name="Text Placeholder 42">
            <a:extLst>
              <a:ext uri="{FF2B5EF4-FFF2-40B4-BE49-F238E27FC236}">
                <a16:creationId xmlns:a16="http://schemas.microsoft.com/office/drawing/2014/main" id="{218C3D29-D87D-8495-2761-FA6479154664}"/>
              </a:ext>
            </a:extLst>
          </p:cNvPr>
          <p:cNvSpPr>
            <a:spLocks noGrp="1"/>
          </p:cNvSpPr>
          <p:nvPr>
            <p:ph type="body" sz="quarter" idx="25" hasCustomPrompt="1"/>
          </p:nvPr>
        </p:nvSpPr>
        <p:spPr>
          <a:xfrm>
            <a:off x="4340371" y="3330614"/>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7" name="Text Placeholder 42">
            <a:extLst>
              <a:ext uri="{FF2B5EF4-FFF2-40B4-BE49-F238E27FC236}">
                <a16:creationId xmlns:a16="http://schemas.microsoft.com/office/drawing/2014/main" id="{AA73FFB8-4A87-526F-D013-D67B6BB69ED8}"/>
              </a:ext>
            </a:extLst>
          </p:cNvPr>
          <p:cNvSpPr>
            <a:spLocks noGrp="1"/>
          </p:cNvSpPr>
          <p:nvPr>
            <p:ph type="body" sz="quarter" idx="26" hasCustomPrompt="1"/>
          </p:nvPr>
        </p:nvSpPr>
        <p:spPr>
          <a:xfrm>
            <a:off x="5500782"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8" name="Text Placeholder 42">
            <a:extLst>
              <a:ext uri="{FF2B5EF4-FFF2-40B4-BE49-F238E27FC236}">
                <a16:creationId xmlns:a16="http://schemas.microsoft.com/office/drawing/2014/main" id="{9C6C96AD-35CD-B538-384C-75E662D39B89}"/>
              </a:ext>
            </a:extLst>
          </p:cNvPr>
          <p:cNvSpPr>
            <a:spLocks noGrp="1"/>
          </p:cNvSpPr>
          <p:nvPr>
            <p:ph type="body" sz="quarter" idx="27" hasCustomPrompt="1"/>
          </p:nvPr>
        </p:nvSpPr>
        <p:spPr>
          <a:xfrm>
            <a:off x="6662463"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19" name="Text Placeholder 42">
            <a:extLst>
              <a:ext uri="{FF2B5EF4-FFF2-40B4-BE49-F238E27FC236}">
                <a16:creationId xmlns:a16="http://schemas.microsoft.com/office/drawing/2014/main" id="{67C7134B-69EF-A014-362E-7A0D5AFA5F65}"/>
              </a:ext>
            </a:extLst>
          </p:cNvPr>
          <p:cNvSpPr>
            <a:spLocks noGrp="1"/>
          </p:cNvSpPr>
          <p:nvPr>
            <p:ph type="body" sz="quarter" idx="28" hasCustomPrompt="1"/>
          </p:nvPr>
        </p:nvSpPr>
        <p:spPr>
          <a:xfrm>
            <a:off x="7832141"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0" name="Text Placeholder 42">
            <a:extLst>
              <a:ext uri="{FF2B5EF4-FFF2-40B4-BE49-F238E27FC236}">
                <a16:creationId xmlns:a16="http://schemas.microsoft.com/office/drawing/2014/main" id="{BDD49F52-B2D4-86A9-1203-2DF4E8734D8C}"/>
              </a:ext>
            </a:extLst>
          </p:cNvPr>
          <p:cNvSpPr>
            <a:spLocks noGrp="1"/>
          </p:cNvSpPr>
          <p:nvPr>
            <p:ph type="body" sz="quarter" idx="29" hasCustomPrompt="1"/>
          </p:nvPr>
        </p:nvSpPr>
        <p:spPr>
          <a:xfrm>
            <a:off x="9015844" y="3330613"/>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21" name="Picture Placeholder 7">
            <a:extLst>
              <a:ext uri="{FF2B5EF4-FFF2-40B4-BE49-F238E27FC236}">
                <a16:creationId xmlns:a16="http://schemas.microsoft.com/office/drawing/2014/main" id="{FADF90FD-4BC6-0382-8EF8-DECD5B230EBF}"/>
              </a:ext>
            </a:extLst>
          </p:cNvPr>
          <p:cNvSpPr>
            <a:spLocks noGrp="1"/>
          </p:cNvSpPr>
          <p:nvPr>
            <p:ph type="pic" sz="quarter" idx="30"/>
          </p:nvPr>
        </p:nvSpPr>
        <p:spPr>
          <a:xfrm>
            <a:off x="838200" y="4021752"/>
            <a:ext cx="1051560" cy="1234440"/>
          </a:xfrm>
        </p:spPr>
        <p:txBody>
          <a:bodyPr/>
          <a:lstStyle>
            <a:lvl1pPr>
              <a:defRPr sz="1000"/>
            </a:lvl1pPr>
          </a:lstStyle>
          <a:p>
            <a:r>
              <a:rPr lang="en-US"/>
              <a:t>Click icon to add picture</a:t>
            </a:r>
            <a:endParaRPr lang="en-US" dirty="0"/>
          </a:p>
        </p:txBody>
      </p:sp>
      <p:sp>
        <p:nvSpPr>
          <p:cNvPr id="22" name="Picture Placeholder 7">
            <a:extLst>
              <a:ext uri="{FF2B5EF4-FFF2-40B4-BE49-F238E27FC236}">
                <a16:creationId xmlns:a16="http://schemas.microsoft.com/office/drawing/2014/main" id="{001BA57C-CAC4-FE19-7606-A197C6944433}"/>
              </a:ext>
            </a:extLst>
          </p:cNvPr>
          <p:cNvSpPr>
            <a:spLocks noGrp="1"/>
          </p:cNvSpPr>
          <p:nvPr>
            <p:ph type="pic" sz="quarter" idx="31"/>
          </p:nvPr>
        </p:nvSpPr>
        <p:spPr>
          <a:xfrm>
            <a:off x="2005484" y="4020533"/>
            <a:ext cx="1051560" cy="1234440"/>
          </a:xfrm>
        </p:spPr>
        <p:txBody>
          <a:bodyPr/>
          <a:lstStyle>
            <a:lvl1pPr>
              <a:defRPr sz="1000"/>
            </a:lvl1pPr>
          </a:lstStyle>
          <a:p>
            <a:r>
              <a:rPr lang="en-US"/>
              <a:t>Click icon to add picture</a:t>
            </a:r>
            <a:endParaRPr lang="en-US" dirty="0"/>
          </a:p>
        </p:txBody>
      </p:sp>
      <p:sp>
        <p:nvSpPr>
          <p:cNvPr id="23" name="Picture Placeholder 7">
            <a:extLst>
              <a:ext uri="{FF2B5EF4-FFF2-40B4-BE49-F238E27FC236}">
                <a16:creationId xmlns:a16="http://schemas.microsoft.com/office/drawing/2014/main" id="{2C1A3DEE-0E4A-DA24-6C27-D8347A0AD23D}"/>
              </a:ext>
            </a:extLst>
          </p:cNvPr>
          <p:cNvSpPr>
            <a:spLocks noGrp="1"/>
          </p:cNvSpPr>
          <p:nvPr>
            <p:ph type="pic" sz="quarter" idx="32"/>
          </p:nvPr>
        </p:nvSpPr>
        <p:spPr>
          <a:xfrm>
            <a:off x="3172610" y="4020533"/>
            <a:ext cx="1051560" cy="1234440"/>
          </a:xfrm>
        </p:spPr>
        <p:txBody>
          <a:bodyPr/>
          <a:lstStyle>
            <a:lvl1pPr>
              <a:defRPr sz="1000"/>
            </a:lvl1pPr>
          </a:lstStyle>
          <a:p>
            <a:r>
              <a:rPr lang="en-US"/>
              <a:t>Click icon to add picture</a:t>
            </a:r>
            <a:endParaRPr lang="en-US" dirty="0"/>
          </a:p>
        </p:txBody>
      </p:sp>
      <p:sp>
        <p:nvSpPr>
          <p:cNvPr id="24" name="Picture Placeholder 7">
            <a:extLst>
              <a:ext uri="{FF2B5EF4-FFF2-40B4-BE49-F238E27FC236}">
                <a16:creationId xmlns:a16="http://schemas.microsoft.com/office/drawing/2014/main" id="{849B514F-7A81-03BA-402C-2C1181920464}"/>
              </a:ext>
            </a:extLst>
          </p:cNvPr>
          <p:cNvSpPr>
            <a:spLocks noGrp="1"/>
          </p:cNvSpPr>
          <p:nvPr>
            <p:ph type="pic" sz="quarter" idx="33"/>
          </p:nvPr>
        </p:nvSpPr>
        <p:spPr>
          <a:xfrm>
            <a:off x="4339736" y="4020533"/>
            <a:ext cx="1051560" cy="1234440"/>
          </a:xfrm>
        </p:spPr>
        <p:txBody>
          <a:bodyPr/>
          <a:lstStyle>
            <a:lvl1pPr>
              <a:defRPr sz="1000"/>
            </a:lvl1pPr>
          </a:lstStyle>
          <a:p>
            <a:r>
              <a:rPr lang="en-US"/>
              <a:t>Click icon to add picture</a:t>
            </a:r>
            <a:endParaRPr lang="en-US" dirty="0"/>
          </a:p>
        </p:txBody>
      </p:sp>
      <p:sp>
        <p:nvSpPr>
          <p:cNvPr id="25" name="Picture Placeholder 7">
            <a:extLst>
              <a:ext uri="{FF2B5EF4-FFF2-40B4-BE49-F238E27FC236}">
                <a16:creationId xmlns:a16="http://schemas.microsoft.com/office/drawing/2014/main" id="{6E42F88B-AD9A-A6BC-C785-714E08466FAE}"/>
              </a:ext>
            </a:extLst>
          </p:cNvPr>
          <p:cNvSpPr>
            <a:spLocks noGrp="1"/>
          </p:cNvSpPr>
          <p:nvPr>
            <p:ph type="pic" sz="quarter" idx="34"/>
          </p:nvPr>
        </p:nvSpPr>
        <p:spPr>
          <a:xfrm>
            <a:off x="5500782" y="4020533"/>
            <a:ext cx="1051560" cy="1234440"/>
          </a:xfrm>
        </p:spPr>
        <p:txBody>
          <a:bodyPr/>
          <a:lstStyle>
            <a:lvl1pPr>
              <a:defRPr sz="1000"/>
            </a:lvl1pPr>
          </a:lstStyle>
          <a:p>
            <a:r>
              <a:rPr lang="en-US"/>
              <a:t>Click icon to add picture</a:t>
            </a:r>
            <a:endParaRPr lang="en-US" dirty="0"/>
          </a:p>
        </p:txBody>
      </p:sp>
      <p:sp>
        <p:nvSpPr>
          <p:cNvPr id="26" name="Picture Placeholder 7">
            <a:extLst>
              <a:ext uri="{FF2B5EF4-FFF2-40B4-BE49-F238E27FC236}">
                <a16:creationId xmlns:a16="http://schemas.microsoft.com/office/drawing/2014/main" id="{DE6A077B-CD4E-A193-791B-F1E09F30FD99}"/>
              </a:ext>
            </a:extLst>
          </p:cNvPr>
          <p:cNvSpPr>
            <a:spLocks noGrp="1"/>
          </p:cNvSpPr>
          <p:nvPr>
            <p:ph type="pic" sz="quarter" idx="35"/>
          </p:nvPr>
        </p:nvSpPr>
        <p:spPr>
          <a:xfrm>
            <a:off x="6661828" y="4016511"/>
            <a:ext cx="1051560" cy="1234440"/>
          </a:xfrm>
        </p:spPr>
        <p:txBody>
          <a:bodyPr/>
          <a:lstStyle>
            <a:lvl1pPr>
              <a:defRPr sz="1000"/>
            </a:lvl1pPr>
          </a:lstStyle>
          <a:p>
            <a:r>
              <a:rPr lang="en-US"/>
              <a:t>Click icon to add picture</a:t>
            </a:r>
            <a:endParaRPr lang="en-US" dirty="0"/>
          </a:p>
        </p:txBody>
      </p:sp>
      <p:sp>
        <p:nvSpPr>
          <p:cNvPr id="27" name="Picture Placeholder 7">
            <a:extLst>
              <a:ext uri="{FF2B5EF4-FFF2-40B4-BE49-F238E27FC236}">
                <a16:creationId xmlns:a16="http://schemas.microsoft.com/office/drawing/2014/main" id="{1D8AA830-CE89-C0F8-652E-4AF0EC5EB77F}"/>
              </a:ext>
            </a:extLst>
          </p:cNvPr>
          <p:cNvSpPr>
            <a:spLocks noGrp="1"/>
          </p:cNvSpPr>
          <p:nvPr>
            <p:ph type="pic" sz="quarter" idx="36"/>
          </p:nvPr>
        </p:nvSpPr>
        <p:spPr>
          <a:xfrm>
            <a:off x="7828956" y="4020533"/>
            <a:ext cx="1051560" cy="1234440"/>
          </a:xfrm>
        </p:spPr>
        <p:txBody>
          <a:bodyPr/>
          <a:lstStyle>
            <a:lvl1pPr>
              <a:defRPr sz="1000"/>
            </a:lvl1pPr>
          </a:lstStyle>
          <a:p>
            <a:r>
              <a:rPr lang="en-US"/>
              <a:t>Click icon to add picture</a:t>
            </a:r>
            <a:endParaRPr lang="en-US" dirty="0"/>
          </a:p>
        </p:txBody>
      </p:sp>
      <p:sp>
        <p:nvSpPr>
          <p:cNvPr id="28" name="Picture Placeholder 7">
            <a:extLst>
              <a:ext uri="{FF2B5EF4-FFF2-40B4-BE49-F238E27FC236}">
                <a16:creationId xmlns:a16="http://schemas.microsoft.com/office/drawing/2014/main" id="{2845462D-8D77-A897-D7A7-19799B1FCE72}"/>
              </a:ext>
            </a:extLst>
          </p:cNvPr>
          <p:cNvSpPr>
            <a:spLocks noGrp="1"/>
          </p:cNvSpPr>
          <p:nvPr>
            <p:ph type="pic" sz="quarter" idx="37"/>
          </p:nvPr>
        </p:nvSpPr>
        <p:spPr>
          <a:xfrm>
            <a:off x="9010708" y="4016511"/>
            <a:ext cx="1051560" cy="1234440"/>
          </a:xfrm>
        </p:spPr>
        <p:txBody>
          <a:bodyPr/>
          <a:lstStyle>
            <a:lvl1pPr>
              <a:defRPr sz="1000"/>
            </a:lvl1pPr>
          </a:lstStyle>
          <a:p>
            <a:r>
              <a:rPr lang="en-US"/>
              <a:t>Click icon to add picture</a:t>
            </a:r>
            <a:endParaRPr lang="en-US" dirty="0"/>
          </a:p>
        </p:txBody>
      </p:sp>
      <p:sp>
        <p:nvSpPr>
          <p:cNvPr id="29" name="Text Placeholder 42">
            <a:extLst>
              <a:ext uri="{FF2B5EF4-FFF2-40B4-BE49-F238E27FC236}">
                <a16:creationId xmlns:a16="http://schemas.microsoft.com/office/drawing/2014/main" id="{5E7C90FE-E98F-CDBB-8A94-646BB323DA71}"/>
              </a:ext>
            </a:extLst>
          </p:cNvPr>
          <p:cNvSpPr>
            <a:spLocks noGrp="1"/>
          </p:cNvSpPr>
          <p:nvPr>
            <p:ph type="body" sz="quarter" idx="38" hasCustomPrompt="1"/>
          </p:nvPr>
        </p:nvSpPr>
        <p:spPr>
          <a:xfrm>
            <a:off x="838835" y="529374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0" name="Text Placeholder 42">
            <a:extLst>
              <a:ext uri="{FF2B5EF4-FFF2-40B4-BE49-F238E27FC236}">
                <a16:creationId xmlns:a16="http://schemas.microsoft.com/office/drawing/2014/main" id="{F65D4A0E-3E42-4673-F741-5D1053C7202F}"/>
              </a:ext>
            </a:extLst>
          </p:cNvPr>
          <p:cNvSpPr>
            <a:spLocks noGrp="1"/>
          </p:cNvSpPr>
          <p:nvPr>
            <p:ph type="body" sz="quarter" idx="39" hasCustomPrompt="1"/>
          </p:nvPr>
        </p:nvSpPr>
        <p:spPr>
          <a:xfrm>
            <a:off x="2005484"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1" name="Text Placeholder 42">
            <a:extLst>
              <a:ext uri="{FF2B5EF4-FFF2-40B4-BE49-F238E27FC236}">
                <a16:creationId xmlns:a16="http://schemas.microsoft.com/office/drawing/2014/main" id="{67D76B90-BDDB-A830-1E38-2744279B6F73}"/>
              </a:ext>
            </a:extLst>
          </p:cNvPr>
          <p:cNvSpPr>
            <a:spLocks noGrp="1"/>
          </p:cNvSpPr>
          <p:nvPr>
            <p:ph type="body" sz="quarter" idx="40" hasCustomPrompt="1"/>
          </p:nvPr>
        </p:nvSpPr>
        <p:spPr>
          <a:xfrm>
            <a:off x="3176725"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2" name="Text Placeholder 42">
            <a:extLst>
              <a:ext uri="{FF2B5EF4-FFF2-40B4-BE49-F238E27FC236}">
                <a16:creationId xmlns:a16="http://schemas.microsoft.com/office/drawing/2014/main" id="{FFAD4169-F9B4-82EE-29F2-9636561EB7C7}"/>
              </a:ext>
            </a:extLst>
          </p:cNvPr>
          <p:cNvSpPr>
            <a:spLocks noGrp="1"/>
          </p:cNvSpPr>
          <p:nvPr>
            <p:ph type="body" sz="quarter" idx="41" hasCustomPrompt="1"/>
          </p:nvPr>
        </p:nvSpPr>
        <p:spPr>
          <a:xfrm>
            <a:off x="4340371" y="5291268"/>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3" name="Text Placeholder 42">
            <a:extLst>
              <a:ext uri="{FF2B5EF4-FFF2-40B4-BE49-F238E27FC236}">
                <a16:creationId xmlns:a16="http://schemas.microsoft.com/office/drawing/2014/main" id="{EE40C75E-A32C-8DB4-663F-9DFB5BADD997}"/>
              </a:ext>
            </a:extLst>
          </p:cNvPr>
          <p:cNvSpPr>
            <a:spLocks noGrp="1"/>
          </p:cNvSpPr>
          <p:nvPr>
            <p:ph type="body" sz="quarter" idx="42" hasCustomPrompt="1"/>
          </p:nvPr>
        </p:nvSpPr>
        <p:spPr>
          <a:xfrm>
            <a:off x="5500782"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4" name="Text Placeholder 42">
            <a:extLst>
              <a:ext uri="{FF2B5EF4-FFF2-40B4-BE49-F238E27FC236}">
                <a16:creationId xmlns:a16="http://schemas.microsoft.com/office/drawing/2014/main" id="{35FC8BA3-B94F-9AFD-AB4D-A23E83A7E14E}"/>
              </a:ext>
            </a:extLst>
          </p:cNvPr>
          <p:cNvSpPr>
            <a:spLocks noGrp="1"/>
          </p:cNvSpPr>
          <p:nvPr>
            <p:ph type="body" sz="quarter" idx="43" hasCustomPrompt="1"/>
          </p:nvPr>
        </p:nvSpPr>
        <p:spPr>
          <a:xfrm>
            <a:off x="6662463"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5" name="Text Placeholder 42">
            <a:extLst>
              <a:ext uri="{FF2B5EF4-FFF2-40B4-BE49-F238E27FC236}">
                <a16:creationId xmlns:a16="http://schemas.microsoft.com/office/drawing/2014/main" id="{D19CC67B-E6C7-0834-B5CC-7428DCF5BC29}"/>
              </a:ext>
            </a:extLst>
          </p:cNvPr>
          <p:cNvSpPr>
            <a:spLocks noGrp="1"/>
          </p:cNvSpPr>
          <p:nvPr>
            <p:ph type="body" sz="quarter" idx="44" hasCustomPrompt="1"/>
          </p:nvPr>
        </p:nvSpPr>
        <p:spPr>
          <a:xfrm>
            <a:off x="7832141"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
        <p:nvSpPr>
          <p:cNvPr id="36" name="Text Placeholder 42">
            <a:extLst>
              <a:ext uri="{FF2B5EF4-FFF2-40B4-BE49-F238E27FC236}">
                <a16:creationId xmlns:a16="http://schemas.microsoft.com/office/drawing/2014/main" id="{10598813-FED4-35DB-124E-A4305645B3A9}"/>
              </a:ext>
            </a:extLst>
          </p:cNvPr>
          <p:cNvSpPr>
            <a:spLocks noGrp="1"/>
          </p:cNvSpPr>
          <p:nvPr>
            <p:ph type="body" sz="quarter" idx="45" hasCustomPrompt="1"/>
          </p:nvPr>
        </p:nvSpPr>
        <p:spPr>
          <a:xfrm>
            <a:off x="9015844" y="5291267"/>
            <a:ext cx="1050925" cy="461963"/>
          </a:xfrm>
          <a:solidFill>
            <a:schemeClr val="bg1">
              <a:lumMod val="95000"/>
            </a:schemeClr>
          </a:solidFill>
        </p:spPr>
        <p:txBody>
          <a:bodyPr/>
          <a:lstStyle>
            <a:lvl1pPr marL="0" indent="0" algn="ctr">
              <a:buFontTx/>
              <a:buNone/>
              <a:defRPr sz="800"/>
            </a:lvl1pPr>
          </a:lstStyle>
          <a:p>
            <a:pPr lvl="0"/>
            <a:r>
              <a:rPr lang="en-US" dirty="0"/>
              <a:t>Click to edit Name</a:t>
            </a:r>
            <a:br>
              <a:rPr lang="en-US" dirty="0"/>
            </a:br>
            <a:r>
              <a:rPr lang="en-US" dirty="0"/>
              <a:t>City, State</a:t>
            </a:r>
            <a:br>
              <a:rPr lang="en-US" dirty="0"/>
            </a:br>
            <a:r>
              <a:rPr lang="en-US" dirty="0"/>
              <a:t>Section – Year</a:t>
            </a:r>
          </a:p>
        </p:txBody>
      </p:sp>
    </p:spTree>
    <p:extLst>
      <p:ext uri="{BB962C8B-B14F-4D97-AF65-F5344CB8AC3E}">
        <p14:creationId xmlns:p14="http://schemas.microsoft.com/office/powerpoint/2010/main" val="2663213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341114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86001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7231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8/18/26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75" r:id="rId1"/>
    <p:sldLayoutId id="2147483682" r:id="rId2"/>
    <p:sldLayoutId id="2147483685" r:id="rId3"/>
    <p:sldLayoutId id="2147483684" r:id="rId4"/>
    <p:sldLayoutId id="2147483680" r:id="rId5"/>
    <p:sldLayoutId id="2147483683" r:id="rId6"/>
    <p:sldLayoutId id="2147483650" r:id="rId7"/>
    <p:sldLayoutId id="2147483681" r:id="rId8"/>
    <p:sldLayoutId id="2147483655" r:id="rId9"/>
    <p:sldLayoutId id="2147483661" r:id="rId10"/>
    <p:sldLayoutId id="21474838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8/18/26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1825300934"/>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33" r:id="rId9"/>
    <p:sldLayoutId id="2147483830" r:id="rId10"/>
    <p:sldLayoutId id="2147483831" r:id="rId11"/>
    <p:sldLayoutId id="214748383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2.xml"/><Relationship Id="rId4" Type="http://schemas.openxmlformats.org/officeDocument/2006/relationships/hyperlink" Target="http://www.hcvoa.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watch?v=fLqt5RIMnF8&amp;t=1s" TargetMode="External"/><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 Id="rId5" Type="http://schemas.openxmlformats.org/officeDocument/2006/relationships/image" Target="../media/image39.png"/><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8842-D099-453D-83E3-38838F32098D}"/>
              </a:ext>
            </a:extLst>
          </p:cNvPr>
          <p:cNvSpPr>
            <a:spLocks noGrp="1"/>
          </p:cNvSpPr>
          <p:nvPr>
            <p:ph type="ctrTitle"/>
          </p:nvPr>
        </p:nvSpPr>
        <p:spPr/>
        <p:txBody>
          <a:bodyPr>
            <a:normAutofit fontScale="90000"/>
          </a:bodyPr>
          <a:lstStyle/>
          <a:p>
            <a:pPr algn="ctr"/>
            <a:r>
              <a:rPr lang="en-US" dirty="0"/>
              <a:t>2026-27 NFHS Volleyball Rules PowerPoint</a:t>
            </a:r>
          </a:p>
        </p:txBody>
      </p:sp>
      <p:sp>
        <p:nvSpPr>
          <p:cNvPr id="3" name="Subtitle 2">
            <a:extLst>
              <a:ext uri="{FF2B5EF4-FFF2-40B4-BE49-F238E27FC236}">
                <a16:creationId xmlns:a16="http://schemas.microsoft.com/office/drawing/2014/main" id="{4DC8AD08-8C83-3499-9917-B13AC8BE4EBD}"/>
              </a:ext>
            </a:extLst>
          </p:cNvPr>
          <p:cNvSpPr>
            <a:spLocks noGrp="1"/>
          </p:cNvSpPr>
          <p:nvPr>
            <p:ph type="subTitle" idx="1"/>
          </p:nvPr>
        </p:nvSpPr>
        <p:spPr/>
        <p:txBody>
          <a:bodyPr>
            <a:normAutofit fontScale="92500" lnSpcReduction="20000"/>
          </a:bodyPr>
          <a:lstStyle/>
          <a:p>
            <a:pPr algn="ctr"/>
            <a:r>
              <a:rPr lang="en-US" dirty="0"/>
              <a:t>Rules Changes</a:t>
            </a:r>
          </a:p>
          <a:p>
            <a:pPr algn="ctr"/>
            <a:r>
              <a:rPr lang="en-US" dirty="0"/>
              <a:t>Editorial Changes</a:t>
            </a:r>
          </a:p>
          <a:p>
            <a:pPr algn="ctr"/>
            <a:r>
              <a:rPr lang="en-US" dirty="0"/>
              <a:t>Points of Emphasis</a:t>
            </a:r>
          </a:p>
        </p:txBody>
      </p:sp>
      <p:pic>
        <p:nvPicPr>
          <p:cNvPr id="6" name="Picture Placeholder 5" descr="A person playing volleyball&#10;&#10;AI-generated content may be incorrect.">
            <a:extLst>
              <a:ext uri="{FF2B5EF4-FFF2-40B4-BE49-F238E27FC236}">
                <a16:creationId xmlns:a16="http://schemas.microsoft.com/office/drawing/2014/main" id="{3D1F4CAB-1C72-BFB9-CC8F-DF54DDE46D6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7" b="7"/>
          <a:stretch>
            <a:fillRect/>
          </a:stretch>
        </p:blipFill>
        <p:spPr/>
      </p:pic>
    </p:spTree>
    <p:extLst>
      <p:ext uri="{BB962C8B-B14F-4D97-AF65-F5344CB8AC3E}">
        <p14:creationId xmlns:p14="http://schemas.microsoft.com/office/powerpoint/2010/main" val="3240296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B84C-04CE-A4A2-01CF-A2F23EB15100}"/>
              </a:ext>
            </a:extLst>
          </p:cNvPr>
          <p:cNvSpPr>
            <a:spLocks noGrp="1"/>
          </p:cNvSpPr>
          <p:nvPr>
            <p:ph type="title"/>
          </p:nvPr>
        </p:nvSpPr>
        <p:spPr>
          <a:xfrm>
            <a:off x="838201" y="365126"/>
            <a:ext cx="5178552" cy="1097916"/>
          </a:xfrm>
        </p:spPr>
        <p:txBody>
          <a:bodyPr/>
          <a:lstStyle/>
          <a:p>
            <a:r>
              <a:rPr lang="en-US" dirty="0"/>
              <a:t>SCREENING  6-5-1</a:t>
            </a:r>
          </a:p>
        </p:txBody>
      </p:sp>
      <p:sp>
        <p:nvSpPr>
          <p:cNvPr id="3" name="Content Placeholder 2">
            <a:extLst>
              <a:ext uri="{FF2B5EF4-FFF2-40B4-BE49-F238E27FC236}">
                <a16:creationId xmlns:a16="http://schemas.microsoft.com/office/drawing/2014/main" id="{39AE3483-9CB2-A102-39B6-FE6473F4903B}"/>
              </a:ext>
            </a:extLst>
          </p:cNvPr>
          <p:cNvSpPr>
            <a:spLocks noGrp="1"/>
          </p:cNvSpPr>
          <p:nvPr>
            <p:ph idx="1"/>
          </p:nvPr>
        </p:nvSpPr>
        <p:spPr>
          <a:xfrm>
            <a:off x="164592" y="1531621"/>
            <a:ext cx="7565136" cy="4351020"/>
          </a:xfrm>
        </p:spPr>
        <p:txBody>
          <a:bodyPr>
            <a:noAutofit/>
          </a:bodyPr>
          <a:lstStyle/>
          <a:p>
            <a:r>
              <a:rPr lang="en-US" sz="2900" b="1" dirty="0"/>
              <a:t>Players on the serving team are not permitted to raise their hands above their heads during service until the ball has passed beyond the net.</a:t>
            </a:r>
          </a:p>
          <a:p>
            <a:r>
              <a:rPr lang="en-US" sz="2900" b="1" dirty="0"/>
              <a:t>Players may quickly raise their hands above their heads to give hand signals and then lower their arms immediately.</a:t>
            </a:r>
          </a:p>
          <a:p>
            <a:r>
              <a:rPr lang="en-US" sz="2900" b="1" dirty="0"/>
              <a:t>Players may also stand with their hands locked together behind their heads to protect the back of their heads during service.  </a:t>
            </a:r>
          </a:p>
        </p:txBody>
      </p:sp>
      <p:sp>
        <p:nvSpPr>
          <p:cNvPr id="4" name="Footer Placeholder 3">
            <a:extLst>
              <a:ext uri="{FF2B5EF4-FFF2-40B4-BE49-F238E27FC236}">
                <a16:creationId xmlns:a16="http://schemas.microsoft.com/office/drawing/2014/main" id="{40B9DB51-0FFB-7A40-BCFC-E62CFAD77E9B}"/>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6" name="Picture 5">
            <a:extLst>
              <a:ext uri="{FF2B5EF4-FFF2-40B4-BE49-F238E27FC236}">
                <a16:creationId xmlns:a16="http://schemas.microsoft.com/office/drawing/2014/main" id="{E31F2CD4-6CB9-3FA6-CD4C-E0F5AE5CA8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9728" y="1463041"/>
            <a:ext cx="4218432" cy="4419600"/>
          </a:xfrm>
          <a:prstGeom prst="rect">
            <a:avLst/>
          </a:prstGeom>
        </p:spPr>
      </p:pic>
    </p:spTree>
    <p:extLst>
      <p:ext uri="{BB962C8B-B14F-4D97-AF65-F5344CB8AC3E}">
        <p14:creationId xmlns:p14="http://schemas.microsoft.com/office/powerpoint/2010/main" val="2608925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6A0BB-CD81-EAB3-273A-79325F72DCA2}"/>
              </a:ext>
            </a:extLst>
          </p:cNvPr>
          <p:cNvSpPr>
            <a:spLocks noGrp="1"/>
          </p:cNvSpPr>
          <p:nvPr>
            <p:ph type="title"/>
          </p:nvPr>
        </p:nvSpPr>
        <p:spPr/>
        <p:txBody>
          <a:bodyPr/>
          <a:lstStyle/>
          <a:p>
            <a:r>
              <a:rPr lang="en-US" dirty="0"/>
              <a:t>COURT PROTOCOL</a:t>
            </a:r>
            <a:br>
              <a:rPr lang="en-US" dirty="0"/>
            </a:br>
            <a:r>
              <a:rPr lang="en-US" dirty="0"/>
              <a:t>9-2-1 NOTE 1 (NEW)</a:t>
            </a:r>
          </a:p>
        </p:txBody>
      </p:sp>
      <p:sp>
        <p:nvSpPr>
          <p:cNvPr id="3" name="Content Placeholder 2">
            <a:extLst>
              <a:ext uri="{FF2B5EF4-FFF2-40B4-BE49-F238E27FC236}">
                <a16:creationId xmlns:a16="http://schemas.microsoft.com/office/drawing/2014/main" id="{6B1FB813-33B2-A1DE-059F-F50EC45743A0}"/>
              </a:ext>
            </a:extLst>
          </p:cNvPr>
          <p:cNvSpPr>
            <a:spLocks noGrp="1"/>
          </p:cNvSpPr>
          <p:nvPr>
            <p:ph idx="1"/>
          </p:nvPr>
        </p:nvSpPr>
        <p:spPr>
          <a:xfrm>
            <a:off x="-1" y="1690688"/>
            <a:ext cx="5053367" cy="4486275"/>
          </a:xfrm>
        </p:spPr>
        <p:txBody>
          <a:bodyPr>
            <a:normAutofit lnSpcReduction="10000"/>
          </a:bodyPr>
          <a:lstStyle/>
          <a:p>
            <a:r>
              <a:rPr lang="en-US" b="1" dirty="0"/>
              <a:t>Players shall not wear any audio or video devices during the match.</a:t>
            </a:r>
          </a:p>
          <a:p>
            <a:r>
              <a:rPr lang="en-US" b="1" dirty="0"/>
              <a:t>If referees notice devices on players prior to the match, they should notify the coach to direct the player to remove the device. </a:t>
            </a:r>
          </a:p>
          <a:p>
            <a:r>
              <a:rPr lang="en-US" b="1" dirty="0">
                <a:solidFill>
                  <a:srgbClr val="FF0000"/>
                </a:solidFill>
              </a:rPr>
              <a:t>If discovered during play, the player should be assessed an unsporting conduct penalty. </a:t>
            </a:r>
          </a:p>
        </p:txBody>
      </p:sp>
      <p:sp>
        <p:nvSpPr>
          <p:cNvPr id="4" name="Footer Placeholder 3">
            <a:extLst>
              <a:ext uri="{FF2B5EF4-FFF2-40B4-BE49-F238E27FC236}">
                <a16:creationId xmlns:a16="http://schemas.microsoft.com/office/drawing/2014/main" id="{08C0ADD7-E8C1-FF00-5DD8-9E72740C5D96}"/>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775AD535-90C6-8F06-86F5-7CDF12E42C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3367" y="1527620"/>
            <a:ext cx="7138633" cy="4214812"/>
          </a:xfrm>
          <a:prstGeom prst="rect">
            <a:avLst/>
          </a:prstGeom>
        </p:spPr>
      </p:pic>
    </p:spTree>
    <p:extLst>
      <p:ext uri="{BB962C8B-B14F-4D97-AF65-F5344CB8AC3E}">
        <p14:creationId xmlns:p14="http://schemas.microsoft.com/office/powerpoint/2010/main" val="34241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17441-CE03-D8EB-FCC0-989ADBA6E2C8}"/>
              </a:ext>
            </a:extLst>
          </p:cNvPr>
          <p:cNvSpPr>
            <a:spLocks noGrp="1"/>
          </p:cNvSpPr>
          <p:nvPr>
            <p:ph type="title"/>
          </p:nvPr>
        </p:nvSpPr>
        <p:spPr>
          <a:xfrm>
            <a:off x="838200" y="513397"/>
            <a:ext cx="8491151" cy="1325563"/>
          </a:xfrm>
        </p:spPr>
        <p:txBody>
          <a:bodyPr>
            <a:normAutofit fontScale="90000"/>
          </a:bodyPr>
          <a:lstStyle/>
          <a:p>
            <a:r>
              <a:rPr lang="en-US" dirty="0"/>
              <a:t>CONDUCT: PLAYERS, COACHES AND/OR TEAM ATTENDENT</a:t>
            </a:r>
            <a:br>
              <a:rPr lang="en-US" dirty="0"/>
            </a:br>
            <a:r>
              <a:rPr lang="en-US" dirty="0"/>
              <a:t>12-2-8m (NEW)</a:t>
            </a:r>
          </a:p>
        </p:txBody>
      </p:sp>
      <p:sp>
        <p:nvSpPr>
          <p:cNvPr id="3" name="Content Placeholder 2">
            <a:extLst>
              <a:ext uri="{FF2B5EF4-FFF2-40B4-BE49-F238E27FC236}">
                <a16:creationId xmlns:a16="http://schemas.microsoft.com/office/drawing/2014/main" id="{60AE10B2-7EA0-FC5F-FF42-434849F2B47B}"/>
              </a:ext>
            </a:extLst>
          </p:cNvPr>
          <p:cNvSpPr>
            <a:spLocks noGrp="1"/>
          </p:cNvSpPr>
          <p:nvPr>
            <p:ph idx="1"/>
          </p:nvPr>
        </p:nvSpPr>
        <p:spPr>
          <a:xfrm>
            <a:off x="146304" y="2414016"/>
            <a:ext cx="4425696" cy="4052507"/>
          </a:xfrm>
        </p:spPr>
        <p:txBody>
          <a:bodyPr>
            <a:normAutofit/>
          </a:bodyPr>
          <a:lstStyle/>
          <a:p>
            <a:r>
              <a:rPr lang="en-US" sz="3200" b="1" dirty="0"/>
              <a:t>It is an unsporting conduct violation if coaches, non-playing teammates or team attendants use props on the bench during celebrations.</a:t>
            </a:r>
          </a:p>
        </p:txBody>
      </p:sp>
      <p:sp>
        <p:nvSpPr>
          <p:cNvPr id="4" name="Footer Placeholder 3">
            <a:extLst>
              <a:ext uri="{FF2B5EF4-FFF2-40B4-BE49-F238E27FC236}">
                <a16:creationId xmlns:a16="http://schemas.microsoft.com/office/drawing/2014/main" id="{07550D5B-5736-07A7-7257-ACD69A3A3033}"/>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6" name="Picture 5">
            <a:extLst>
              <a:ext uri="{FF2B5EF4-FFF2-40B4-BE49-F238E27FC236}">
                <a16:creationId xmlns:a16="http://schemas.microsoft.com/office/drawing/2014/main" id="{10F44E9A-80F4-962A-26A4-23D58394E1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6072" y="1843532"/>
            <a:ext cx="7365928" cy="4198620"/>
          </a:xfrm>
          <a:prstGeom prst="rect">
            <a:avLst/>
          </a:prstGeom>
        </p:spPr>
      </p:pic>
    </p:spTree>
    <p:extLst>
      <p:ext uri="{BB962C8B-B14F-4D97-AF65-F5344CB8AC3E}">
        <p14:creationId xmlns:p14="http://schemas.microsoft.com/office/powerpoint/2010/main" val="1664286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C6DFC0-2BBB-4C7C-B669-DC6162824D2B}"/>
              </a:ext>
            </a:extLst>
          </p:cNvPr>
          <p:cNvSpPr>
            <a:spLocks noGrp="1"/>
          </p:cNvSpPr>
          <p:nvPr>
            <p:ph type="title"/>
          </p:nvPr>
        </p:nvSpPr>
        <p:spPr/>
        <p:txBody>
          <a:bodyPr>
            <a:normAutofit/>
          </a:bodyPr>
          <a:lstStyle/>
          <a:p>
            <a:pPr algn="ctr">
              <a:defRPr/>
            </a:pPr>
            <a:r>
              <a:rPr lang="en-US" dirty="0"/>
              <a:t>2026 NFHS Volleyball </a:t>
            </a:r>
            <a:br>
              <a:rPr lang="en-US" dirty="0"/>
            </a:br>
            <a:r>
              <a:rPr lang="en-US" dirty="0"/>
              <a:t>Points of Emphasis</a:t>
            </a:r>
          </a:p>
        </p:txBody>
      </p:sp>
    </p:spTree>
    <p:extLst>
      <p:ext uri="{BB962C8B-B14F-4D97-AF65-F5344CB8AC3E}">
        <p14:creationId xmlns:p14="http://schemas.microsoft.com/office/powerpoint/2010/main" val="2757863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C9BA-9189-78A7-BDA6-9BB7583582DC}"/>
              </a:ext>
            </a:extLst>
          </p:cNvPr>
          <p:cNvSpPr>
            <a:spLocks noGrp="1"/>
          </p:cNvSpPr>
          <p:nvPr>
            <p:ph type="title"/>
          </p:nvPr>
        </p:nvSpPr>
        <p:spPr/>
        <p:txBody>
          <a:bodyPr>
            <a:normAutofit/>
          </a:bodyPr>
          <a:lstStyle/>
          <a:p>
            <a:r>
              <a:rPr lang="en-US" sz="4000" dirty="0"/>
              <a:t>HOST MANAGEMENT BEST PRACTICES</a:t>
            </a:r>
          </a:p>
        </p:txBody>
      </p:sp>
      <p:sp>
        <p:nvSpPr>
          <p:cNvPr id="3" name="Content Placeholder 2">
            <a:extLst>
              <a:ext uri="{FF2B5EF4-FFF2-40B4-BE49-F238E27FC236}">
                <a16:creationId xmlns:a16="http://schemas.microsoft.com/office/drawing/2014/main" id="{EC983B50-98EC-7B5A-2AE7-B681532103A4}"/>
              </a:ext>
            </a:extLst>
          </p:cNvPr>
          <p:cNvSpPr>
            <a:spLocks noGrp="1"/>
          </p:cNvSpPr>
          <p:nvPr>
            <p:ph idx="1"/>
          </p:nvPr>
        </p:nvSpPr>
        <p:spPr>
          <a:xfrm>
            <a:off x="838200" y="1720695"/>
            <a:ext cx="6812280" cy="4351338"/>
          </a:xfrm>
        </p:spPr>
        <p:txBody>
          <a:bodyPr/>
          <a:lstStyle/>
          <a:p>
            <a:r>
              <a:rPr lang="en-US" b="1" dirty="0"/>
              <a:t>By rule, hosts must provide a safe, stable platform. The first referee (R1) should carefully examine the stand prior to the match, and if the R1 determines that the platform is unsafe, the match will still go on, and the R1 will work from the floor. </a:t>
            </a:r>
          </a:p>
          <a:p>
            <a:r>
              <a:rPr lang="en-US" b="1" dirty="0"/>
              <a:t>Referees should not use ladders, chairs, boxes, trash cans or similar substitutes that could endanger the well-being of the official.</a:t>
            </a:r>
            <a:endParaRPr lang="en-US" sz="2400" b="1" dirty="0"/>
          </a:p>
        </p:txBody>
      </p:sp>
      <p:sp>
        <p:nvSpPr>
          <p:cNvPr id="4" name="Footer Placeholder 3">
            <a:extLst>
              <a:ext uri="{FF2B5EF4-FFF2-40B4-BE49-F238E27FC236}">
                <a16:creationId xmlns:a16="http://schemas.microsoft.com/office/drawing/2014/main" id="{9CC27800-D6F2-A30A-CE64-1B041B1B36FA}"/>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14AD5E1B-6BEE-9275-EEB8-A7C519EBF9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0090" y="1493993"/>
            <a:ext cx="3523801" cy="4578040"/>
          </a:xfrm>
          <a:prstGeom prst="rect">
            <a:avLst/>
          </a:prstGeom>
        </p:spPr>
      </p:pic>
    </p:spTree>
    <p:extLst>
      <p:ext uri="{BB962C8B-B14F-4D97-AF65-F5344CB8AC3E}">
        <p14:creationId xmlns:p14="http://schemas.microsoft.com/office/powerpoint/2010/main" val="2365510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5D2CC-AD9E-0DB2-D554-8DEC1DA1EA48}"/>
              </a:ext>
            </a:extLst>
          </p:cNvPr>
          <p:cNvSpPr>
            <a:spLocks noGrp="1"/>
          </p:cNvSpPr>
          <p:nvPr>
            <p:ph type="title"/>
          </p:nvPr>
        </p:nvSpPr>
        <p:spPr>
          <a:xfrm>
            <a:off x="838200" y="365125"/>
            <a:ext cx="8491151" cy="988299"/>
          </a:xfrm>
        </p:spPr>
        <p:txBody>
          <a:bodyPr>
            <a:normAutofit/>
          </a:bodyPr>
          <a:lstStyle/>
          <a:p>
            <a:r>
              <a:rPr lang="en-US" sz="4000" dirty="0"/>
              <a:t>HOST MANAGEMENT BEST PRACTICES</a:t>
            </a:r>
          </a:p>
        </p:txBody>
      </p:sp>
      <p:sp>
        <p:nvSpPr>
          <p:cNvPr id="3" name="Content Placeholder 2">
            <a:extLst>
              <a:ext uri="{FF2B5EF4-FFF2-40B4-BE49-F238E27FC236}">
                <a16:creationId xmlns:a16="http://schemas.microsoft.com/office/drawing/2014/main" id="{448FA37B-ED74-E7F5-C08F-CB0958AC1994}"/>
              </a:ext>
            </a:extLst>
          </p:cNvPr>
          <p:cNvSpPr>
            <a:spLocks noGrp="1"/>
          </p:cNvSpPr>
          <p:nvPr>
            <p:ph idx="1"/>
          </p:nvPr>
        </p:nvSpPr>
        <p:spPr>
          <a:xfrm>
            <a:off x="219456" y="1170432"/>
            <a:ext cx="11631168" cy="1680971"/>
          </a:xfrm>
        </p:spPr>
        <p:txBody>
          <a:bodyPr>
            <a:noAutofit/>
          </a:bodyPr>
          <a:lstStyle/>
          <a:p>
            <a:r>
              <a:rPr lang="en-US" sz="2400" b="1" dirty="0"/>
              <a:t>Regularly evaluate volleyball equipment for signs of wear like frayed nets or cables, posts that are bending inwards, and padding that no longer protects or fits tightly — plus any parts that no longer hold proper tension. Any time you see a post or net that has been taped or improvised to keep it working, it is a sign the system is not performing — or protecting athletes and officials — the way it was designed to and should be replaced. </a:t>
            </a:r>
          </a:p>
        </p:txBody>
      </p:sp>
      <p:sp>
        <p:nvSpPr>
          <p:cNvPr id="4" name="Footer Placeholder 3">
            <a:extLst>
              <a:ext uri="{FF2B5EF4-FFF2-40B4-BE49-F238E27FC236}">
                <a16:creationId xmlns:a16="http://schemas.microsoft.com/office/drawing/2014/main" id="{0F3AE701-43A0-4CBC-2FB5-B81F3D9B0017}"/>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5880C032-1402-C363-86B1-D572A84EED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38051" y="2938555"/>
            <a:ext cx="7048500" cy="3272123"/>
          </a:xfrm>
          <a:prstGeom prst="rect">
            <a:avLst/>
          </a:prstGeom>
        </p:spPr>
      </p:pic>
    </p:spTree>
    <p:extLst>
      <p:ext uri="{BB962C8B-B14F-4D97-AF65-F5344CB8AC3E}">
        <p14:creationId xmlns:p14="http://schemas.microsoft.com/office/powerpoint/2010/main" val="878751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651F04-F393-AC4A-AFE9-98D77C24E964}"/>
              </a:ext>
            </a:extLst>
          </p:cNvPr>
          <p:cNvSpPr/>
          <p:nvPr/>
        </p:nvSpPr>
        <p:spPr>
          <a:xfrm>
            <a:off x="164592" y="1156875"/>
            <a:ext cx="11887200" cy="3939540"/>
          </a:xfrm>
          <a:prstGeom prst="rect">
            <a:avLst/>
          </a:prstGeom>
        </p:spPr>
        <p:txBody>
          <a:bodyPr wrap="square">
            <a:spAutoFit/>
          </a:bodyPr>
          <a:lstStyle/>
          <a:p>
            <a:r>
              <a:rPr lang="en-US" sz="4000" dirty="0">
                <a:latin typeface="Helvetica" pitchFamily="2" charset="0"/>
              </a:rPr>
              <a:t>When the host school does not pad </a:t>
            </a:r>
            <a:endParaRPr lang="en-US" sz="3800" dirty="0">
              <a:latin typeface="Helvetica" pitchFamily="2" charset="0"/>
            </a:endParaRPr>
          </a:p>
          <a:p>
            <a:pPr marL="571500" indent="-571500">
              <a:buFont typeface="Arial" panose="020B0604020202020204" pitchFamily="34" charset="0"/>
              <a:buChar char="•"/>
            </a:pPr>
            <a:r>
              <a:rPr lang="en-US" sz="3500" dirty="0">
                <a:latin typeface="Helvetica" pitchFamily="2" charset="0"/>
              </a:rPr>
              <a:t>the standards, </a:t>
            </a:r>
          </a:p>
          <a:p>
            <a:pPr marL="571500" indent="-571500">
              <a:buFont typeface="Arial" panose="020B0604020202020204" pitchFamily="34" charset="0"/>
              <a:buChar char="•"/>
            </a:pPr>
            <a:r>
              <a:rPr lang="en-US" sz="3500" dirty="0">
                <a:latin typeface="Helvetica" pitchFamily="2" charset="0"/>
              </a:rPr>
              <a:t>floor/wall cables </a:t>
            </a:r>
          </a:p>
          <a:p>
            <a:pPr marL="571500" indent="-571500">
              <a:buFont typeface="Arial" panose="020B0604020202020204" pitchFamily="34" charset="0"/>
              <a:buChar char="•"/>
            </a:pPr>
            <a:r>
              <a:rPr lang="en-US" sz="3500" dirty="0">
                <a:latin typeface="Helvetica" pitchFamily="2" charset="0"/>
              </a:rPr>
              <a:t>first referee's platform </a:t>
            </a:r>
          </a:p>
          <a:p>
            <a:r>
              <a:rPr lang="en-US" sz="3500" dirty="0">
                <a:latin typeface="Helvetica" pitchFamily="2" charset="0"/>
              </a:rPr>
              <a:t>according to Rule 3-1-3, </a:t>
            </a:r>
            <a:r>
              <a:rPr lang="en-US" sz="3500" b="1" dirty="0">
                <a:solidFill>
                  <a:srgbClr val="FF0000"/>
                </a:solidFill>
                <a:latin typeface="Helvetica" pitchFamily="2" charset="0"/>
              </a:rPr>
              <a:t>the match shall not be played</a:t>
            </a:r>
            <a:r>
              <a:rPr lang="en-US" sz="3500" dirty="0">
                <a:latin typeface="Helvetica" pitchFamily="2" charset="0"/>
              </a:rPr>
              <a:t>, and the state association shall be notified to determine further action or penalty, as deemed necessary.</a:t>
            </a:r>
            <a:endParaRPr lang="en-US" sz="3500" dirty="0">
              <a:effectLst/>
              <a:latin typeface="Helvetica" pitchFamily="2" charset="0"/>
            </a:endParaRPr>
          </a:p>
        </p:txBody>
      </p:sp>
      <p:pic>
        <p:nvPicPr>
          <p:cNvPr id="5" name="Picture 4">
            <a:extLst>
              <a:ext uri="{FF2B5EF4-FFF2-40B4-BE49-F238E27FC236}">
                <a16:creationId xmlns:a16="http://schemas.microsoft.com/office/drawing/2014/main" id="{F836789F-7134-0542-8619-CFEC4B64F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0"/>
            <a:ext cx="5254752" cy="1303179"/>
          </a:xfrm>
          <a:prstGeom prst="rect">
            <a:avLst/>
          </a:prstGeom>
        </p:spPr>
      </p:pic>
      <p:sp>
        <p:nvSpPr>
          <p:cNvPr id="6" name="TextBox 5">
            <a:extLst>
              <a:ext uri="{FF2B5EF4-FFF2-40B4-BE49-F238E27FC236}">
                <a16:creationId xmlns:a16="http://schemas.microsoft.com/office/drawing/2014/main" id="{466C693A-7B78-D342-98A0-7D8501333A08}"/>
              </a:ext>
            </a:extLst>
          </p:cNvPr>
          <p:cNvSpPr txBox="1"/>
          <p:nvPr/>
        </p:nvSpPr>
        <p:spPr>
          <a:xfrm>
            <a:off x="0" y="5400476"/>
            <a:ext cx="12051792" cy="1107996"/>
          </a:xfrm>
          <a:prstGeom prst="rect">
            <a:avLst/>
          </a:prstGeom>
          <a:noFill/>
        </p:spPr>
        <p:txBody>
          <a:bodyPr wrap="square" rtlCol="0">
            <a:spAutoFit/>
          </a:bodyPr>
          <a:lstStyle/>
          <a:p>
            <a:pPr algn="ctr"/>
            <a:r>
              <a:rPr lang="en-US" sz="2400" dirty="0"/>
              <a:t>Note: If just the platform is improperly padded, the referee may officiate the match from the floor.</a:t>
            </a:r>
          </a:p>
          <a:p>
            <a:endParaRPr lang="en-US" dirty="0"/>
          </a:p>
        </p:txBody>
      </p:sp>
    </p:spTree>
    <p:extLst>
      <p:ext uri="{BB962C8B-B14F-4D97-AF65-F5344CB8AC3E}">
        <p14:creationId xmlns:p14="http://schemas.microsoft.com/office/powerpoint/2010/main" val="1250848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CE116C-5142-9846-BD77-51A4F9605798}"/>
              </a:ext>
            </a:extLst>
          </p:cNvPr>
          <p:cNvSpPr txBox="1"/>
          <p:nvPr/>
        </p:nvSpPr>
        <p:spPr>
          <a:xfrm>
            <a:off x="135711" y="1005840"/>
            <a:ext cx="11795760" cy="5232202"/>
          </a:xfrm>
          <a:prstGeom prst="rect">
            <a:avLst/>
          </a:prstGeom>
          <a:noFill/>
        </p:spPr>
        <p:txBody>
          <a:bodyPr wrap="square" rtlCol="0">
            <a:spAutoFit/>
          </a:bodyPr>
          <a:lstStyle/>
          <a:p>
            <a:r>
              <a:rPr lang="en-US" sz="3200" dirty="0"/>
              <a:t>The standards, first referee's platform and floor/wall cables shall be padded as follows:</a:t>
            </a:r>
          </a:p>
          <a:p>
            <a:pPr marL="457200" indent="-457200">
              <a:buFont typeface="Arial" panose="020B0604020202020204" pitchFamily="34" charset="0"/>
              <a:buChar char="•"/>
            </a:pPr>
            <a:r>
              <a:rPr lang="en-US" sz="3000" dirty="0"/>
              <a:t>Standards shall be padded to a </a:t>
            </a:r>
            <a:r>
              <a:rPr lang="en-US" sz="3000" b="1" dirty="0">
                <a:solidFill>
                  <a:srgbClr val="FF0000"/>
                </a:solidFill>
              </a:rPr>
              <a:t>minimum height of 5½ feet</a:t>
            </a:r>
            <a:r>
              <a:rPr lang="en-US" sz="3000" dirty="0"/>
              <a:t> with at least 1-inch-thick, resilient, shock-absorbing material (such as polyethylene foam) to </a:t>
            </a:r>
            <a:r>
              <a:rPr lang="en-US" sz="3000" b="1" dirty="0">
                <a:solidFill>
                  <a:srgbClr val="FF0000"/>
                </a:solidFill>
              </a:rPr>
              <a:t>encase</a:t>
            </a:r>
            <a:r>
              <a:rPr lang="en-US" sz="3000" dirty="0"/>
              <a:t> the uprights and all tensioning devices;</a:t>
            </a:r>
          </a:p>
          <a:p>
            <a:pPr marL="457200" indent="-457200">
              <a:buFont typeface="Arial" panose="020B0604020202020204" pitchFamily="34" charset="0"/>
              <a:buChar char="•"/>
            </a:pPr>
            <a:r>
              <a:rPr lang="en-US" sz="3000" dirty="0"/>
              <a:t>Front </a:t>
            </a:r>
            <a:r>
              <a:rPr lang="en-US" sz="3000" b="1" dirty="0">
                <a:solidFill>
                  <a:srgbClr val="FF0000"/>
                </a:solidFill>
              </a:rPr>
              <a:t>and sides</a:t>
            </a:r>
            <a:r>
              <a:rPr lang="en-US" sz="3000" dirty="0"/>
              <a:t> of first referee's platform shall be </a:t>
            </a:r>
            <a:r>
              <a:rPr lang="en-US" sz="3000" b="1" dirty="0">
                <a:solidFill>
                  <a:srgbClr val="FF0000"/>
                </a:solidFill>
              </a:rPr>
              <a:t>padded in the same manner as the standards;</a:t>
            </a:r>
          </a:p>
          <a:p>
            <a:pPr marL="457200" indent="-457200">
              <a:buFont typeface="Arial" panose="020B0604020202020204" pitchFamily="34" charset="0"/>
              <a:buChar char="•"/>
            </a:pPr>
            <a:r>
              <a:rPr lang="en-US" sz="3000" dirty="0"/>
              <a:t>Any guy cables or rigid braces shall be padded to a minimum height of 5½ feet with at least ½-inch-thick resilient, shock-absorbing material.</a:t>
            </a:r>
          </a:p>
        </p:txBody>
      </p:sp>
      <p:sp>
        <p:nvSpPr>
          <p:cNvPr id="4" name="TextBox 3">
            <a:extLst>
              <a:ext uri="{FF2B5EF4-FFF2-40B4-BE49-F238E27FC236}">
                <a16:creationId xmlns:a16="http://schemas.microsoft.com/office/drawing/2014/main" id="{A7E5D16D-1FD4-474F-A844-CF737209629D}"/>
              </a:ext>
            </a:extLst>
          </p:cNvPr>
          <p:cNvSpPr txBox="1"/>
          <p:nvPr/>
        </p:nvSpPr>
        <p:spPr>
          <a:xfrm>
            <a:off x="3547872" y="194917"/>
            <a:ext cx="3980577" cy="646331"/>
          </a:xfrm>
          <a:prstGeom prst="rect">
            <a:avLst/>
          </a:prstGeom>
          <a:noFill/>
        </p:spPr>
        <p:txBody>
          <a:bodyPr wrap="none" rtlCol="0">
            <a:spAutoFit/>
          </a:bodyPr>
          <a:lstStyle/>
          <a:p>
            <a:r>
              <a:rPr lang="en-US" sz="3600" b="1" dirty="0"/>
              <a:t>Game Equipment</a:t>
            </a:r>
          </a:p>
        </p:txBody>
      </p:sp>
    </p:spTree>
    <p:extLst>
      <p:ext uri="{BB962C8B-B14F-4D97-AF65-F5344CB8AC3E}">
        <p14:creationId xmlns:p14="http://schemas.microsoft.com/office/powerpoint/2010/main" val="2894922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91D302-04A3-A046-AD32-C6D9930FC8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5488"/>
            <a:ext cx="3217406" cy="5719363"/>
          </a:xfrm>
          <a:prstGeom prst="rect">
            <a:avLst/>
          </a:prstGeom>
        </p:spPr>
      </p:pic>
      <p:pic>
        <p:nvPicPr>
          <p:cNvPr id="5" name="Picture 4">
            <a:extLst>
              <a:ext uri="{FF2B5EF4-FFF2-40B4-BE49-F238E27FC236}">
                <a16:creationId xmlns:a16="http://schemas.microsoft.com/office/drawing/2014/main" id="{18443686-CF63-0C43-9AE7-C1FE7936B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8264" y="201170"/>
            <a:ext cx="2843736" cy="5993682"/>
          </a:xfrm>
          <a:prstGeom prst="rect">
            <a:avLst/>
          </a:prstGeom>
        </p:spPr>
      </p:pic>
      <p:sp>
        <p:nvSpPr>
          <p:cNvPr id="7" name="TextBox 6">
            <a:extLst>
              <a:ext uri="{FF2B5EF4-FFF2-40B4-BE49-F238E27FC236}">
                <a16:creationId xmlns:a16="http://schemas.microsoft.com/office/drawing/2014/main" id="{BC453D87-E312-1347-9481-990F29624E45}"/>
              </a:ext>
            </a:extLst>
          </p:cNvPr>
          <p:cNvSpPr txBox="1"/>
          <p:nvPr/>
        </p:nvSpPr>
        <p:spPr>
          <a:xfrm>
            <a:off x="3407023" y="2064859"/>
            <a:ext cx="5941241" cy="4031873"/>
          </a:xfrm>
          <a:prstGeom prst="rect">
            <a:avLst/>
          </a:prstGeom>
          <a:noFill/>
        </p:spPr>
        <p:txBody>
          <a:bodyPr wrap="square" rtlCol="0">
            <a:spAutoFit/>
          </a:bodyPr>
          <a:lstStyle/>
          <a:p>
            <a:r>
              <a:rPr lang="en-US" sz="3200" i="1" dirty="0"/>
              <a:t>The</a:t>
            </a:r>
            <a:r>
              <a:rPr lang="en-US" sz="3200" dirty="0"/>
              <a:t> </a:t>
            </a:r>
            <a:r>
              <a:rPr lang="en-US" sz="3200" i="1" dirty="0"/>
              <a:t>first</a:t>
            </a:r>
            <a:r>
              <a:rPr lang="en-US" sz="3200" dirty="0"/>
              <a:t> referee's stand must be properly padded but what are often overlooked with the new equipment padding are the wheels … These wheels are not covered and are in an area that a player can come into contact with and be injured. </a:t>
            </a:r>
          </a:p>
        </p:txBody>
      </p:sp>
      <p:sp>
        <p:nvSpPr>
          <p:cNvPr id="8" name="TextBox 7">
            <a:extLst>
              <a:ext uri="{FF2B5EF4-FFF2-40B4-BE49-F238E27FC236}">
                <a16:creationId xmlns:a16="http://schemas.microsoft.com/office/drawing/2014/main" id="{66399223-444E-B74B-9662-C90BC2358902}"/>
              </a:ext>
            </a:extLst>
          </p:cNvPr>
          <p:cNvSpPr txBox="1"/>
          <p:nvPr/>
        </p:nvSpPr>
        <p:spPr>
          <a:xfrm>
            <a:off x="3407024" y="290822"/>
            <a:ext cx="5751624" cy="1569660"/>
          </a:xfrm>
          <a:prstGeom prst="rect">
            <a:avLst/>
          </a:prstGeom>
          <a:noFill/>
        </p:spPr>
        <p:txBody>
          <a:bodyPr wrap="square" rtlCol="0">
            <a:spAutoFit/>
          </a:bodyPr>
          <a:lstStyle/>
          <a:p>
            <a:pPr algn="ctr"/>
            <a:r>
              <a:rPr lang="en-US" sz="3200" b="1" dirty="0"/>
              <a:t>NFHS Pre-match Safety Responsibilities for Volleyball Officials</a:t>
            </a:r>
          </a:p>
        </p:txBody>
      </p:sp>
    </p:spTree>
    <p:extLst>
      <p:ext uri="{BB962C8B-B14F-4D97-AF65-F5344CB8AC3E}">
        <p14:creationId xmlns:p14="http://schemas.microsoft.com/office/powerpoint/2010/main" val="343023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769B0C-FDE5-C244-BA71-5DA5F9715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03" y="219456"/>
            <a:ext cx="6244595" cy="5545814"/>
          </a:xfrm>
          <a:prstGeom prst="rect">
            <a:avLst/>
          </a:prstGeom>
        </p:spPr>
      </p:pic>
      <p:sp>
        <p:nvSpPr>
          <p:cNvPr id="4" name="Rectangle 3">
            <a:extLst>
              <a:ext uri="{FF2B5EF4-FFF2-40B4-BE49-F238E27FC236}">
                <a16:creationId xmlns:a16="http://schemas.microsoft.com/office/drawing/2014/main" id="{7E0B0666-7CAB-6449-BF91-831688BB3C5E}"/>
              </a:ext>
            </a:extLst>
          </p:cNvPr>
          <p:cNvSpPr/>
          <p:nvPr/>
        </p:nvSpPr>
        <p:spPr>
          <a:xfrm>
            <a:off x="6620256" y="548641"/>
            <a:ext cx="5321808" cy="3416320"/>
          </a:xfrm>
          <a:prstGeom prst="rect">
            <a:avLst/>
          </a:prstGeom>
        </p:spPr>
        <p:txBody>
          <a:bodyPr wrap="square">
            <a:spAutoFit/>
          </a:bodyPr>
          <a:lstStyle/>
          <a:p>
            <a:pPr algn="ctr"/>
            <a:r>
              <a:rPr lang="en-US" sz="3600" dirty="0"/>
              <a:t>Any exposed steel cable and/or metal tensioning device through the </a:t>
            </a:r>
          </a:p>
          <a:p>
            <a:pPr algn="ctr"/>
            <a:r>
              <a:rPr lang="en-US" sz="3600" b="1" dirty="0">
                <a:solidFill>
                  <a:srgbClr val="FF0000"/>
                </a:solidFill>
              </a:rPr>
              <a:t>top and bottom </a:t>
            </a:r>
          </a:p>
          <a:p>
            <a:pPr algn="ctr"/>
            <a:r>
              <a:rPr lang="en-US" sz="3600" dirty="0"/>
              <a:t>of the net shall be covered.</a:t>
            </a:r>
          </a:p>
        </p:txBody>
      </p:sp>
      <p:sp>
        <p:nvSpPr>
          <p:cNvPr id="6" name="TextBox 5">
            <a:extLst>
              <a:ext uri="{FF2B5EF4-FFF2-40B4-BE49-F238E27FC236}">
                <a16:creationId xmlns:a16="http://schemas.microsoft.com/office/drawing/2014/main" id="{16132650-4128-2747-B9C2-69A9AF0949DE}"/>
              </a:ext>
            </a:extLst>
          </p:cNvPr>
          <p:cNvSpPr txBox="1"/>
          <p:nvPr/>
        </p:nvSpPr>
        <p:spPr>
          <a:xfrm>
            <a:off x="6893300" y="4390264"/>
            <a:ext cx="4775720" cy="1200329"/>
          </a:xfrm>
          <a:prstGeom prst="rect">
            <a:avLst/>
          </a:prstGeom>
          <a:noFill/>
        </p:spPr>
        <p:txBody>
          <a:bodyPr wrap="square" rtlCol="0">
            <a:spAutoFit/>
          </a:bodyPr>
          <a:lstStyle/>
          <a:p>
            <a:pPr algn="ctr"/>
            <a:r>
              <a:rPr lang="en-US" sz="3600" dirty="0"/>
              <a:t>Pool Noodles are great for this</a:t>
            </a:r>
          </a:p>
        </p:txBody>
      </p:sp>
    </p:spTree>
    <p:extLst>
      <p:ext uri="{BB962C8B-B14F-4D97-AF65-F5344CB8AC3E}">
        <p14:creationId xmlns:p14="http://schemas.microsoft.com/office/powerpoint/2010/main" val="3290547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C6DFC0-2BBB-4C7C-B669-DC6162824D2B}"/>
              </a:ext>
            </a:extLst>
          </p:cNvPr>
          <p:cNvSpPr>
            <a:spLocks noGrp="1"/>
          </p:cNvSpPr>
          <p:nvPr>
            <p:ph type="title"/>
          </p:nvPr>
        </p:nvSpPr>
        <p:spPr/>
        <p:txBody>
          <a:bodyPr>
            <a:normAutofit/>
          </a:bodyPr>
          <a:lstStyle/>
          <a:p>
            <a:pPr algn="ctr">
              <a:defRPr/>
            </a:pPr>
            <a:r>
              <a:rPr lang="en-US" dirty="0"/>
              <a:t>2026 NFHS Volleyball </a:t>
            </a:r>
            <a:br>
              <a:rPr lang="en-US" dirty="0"/>
            </a:br>
            <a:r>
              <a:rPr lang="en-US" dirty="0"/>
              <a:t>Rules Changes</a:t>
            </a:r>
          </a:p>
        </p:txBody>
      </p:sp>
    </p:spTree>
    <p:extLst>
      <p:ext uri="{BB962C8B-B14F-4D97-AF65-F5344CB8AC3E}">
        <p14:creationId xmlns:p14="http://schemas.microsoft.com/office/powerpoint/2010/main" val="402082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175C1-9595-E7B6-49BB-09C359964780}"/>
              </a:ext>
            </a:extLst>
          </p:cNvPr>
          <p:cNvSpPr>
            <a:spLocks noGrp="1"/>
          </p:cNvSpPr>
          <p:nvPr>
            <p:ph type="title"/>
          </p:nvPr>
        </p:nvSpPr>
        <p:spPr/>
        <p:txBody>
          <a:bodyPr>
            <a:normAutofit/>
          </a:bodyPr>
          <a:lstStyle/>
          <a:p>
            <a:r>
              <a:rPr lang="en-US" sz="4000" dirty="0"/>
              <a:t>HOST MANAGEMENT BEST PRACTICES</a:t>
            </a:r>
          </a:p>
        </p:txBody>
      </p:sp>
      <p:sp>
        <p:nvSpPr>
          <p:cNvPr id="3" name="Content Placeholder 2">
            <a:extLst>
              <a:ext uri="{FF2B5EF4-FFF2-40B4-BE49-F238E27FC236}">
                <a16:creationId xmlns:a16="http://schemas.microsoft.com/office/drawing/2014/main" id="{DD72C657-3A94-8BAE-435E-E57CE7F1BFB4}"/>
              </a:ext>
            </a:extLst>
          </p:cNvPr>
          <p:cNvSpPr>
            <a:spLocks noGrp="1"/>
          </p:cNvSpPr>
          <p:nvPr>
            <p:ph idx="1"/>
          </p:nvPr>
        </p:nvSpPr>
        <p:spPr>
          <a:xfrm>
            <a:off x="0" y="1601582"/>
            <a:ext cx="6163056" cy="4351338"/>
          </a:xfrm>
        </p:spPr>
        <p:txBody>
          <a:bodyPr/>
          <a:lstStyle/>
          <a:p>
            <a:r>
              <a:rPr lang="en-US" b="1" dirty="0">
                <a:latin typeface="Arial Rounded MT Bold" panose="020F0704030504030204" pitchFamily="34" charset="77"/>
              </a:rPr>
              <a:t>To set the match up for success, it is imperative that assistant officials:</a:t>
            </a:r>
          </a:p>
          <a:p>
            <a:pPr marL="0" indent="0" algn="ctr">
              <a:buNone/>
            </a:pPr>
            <a:r>
              <a:rPr lang="en-US" b="1" dirty="0">
                <a:latin typeface="Arial Rounded MT Bold" panose="020F0704030504030204" pitchFamily="34" charset="77"/>
              </a:rPr>
              <a:t>(</a:t>
            </a:r>
            <a:r>
              <a:rPr lang="en-US" b="1" dirty="0">
                <a:latin typeface="Cambria" panose="02040503050406030204" pitchFamily="18" charset="0"/>
              </a:rPr>
              <a:t>scorer, libero tracker, timer and line judges</a:t>
            </a:r>
            <a:r>
              <a:rPr lang="en-US" b="1" dirty="0">
                <a:latin typeface="Arial Rounded MT Bold" panose="020F0704030504030204" pitchFamily="34" charset="77"/>
              </a:rPr>
              <a:t>) </a:t>
            </a:r>
          </a:p>
          <a:p>
            <a:pPr marL="0" indent="0">
              <a:buNone/>
            </a:pPr>
            <a:r>
              <a:rPr lang="en-US" b="1" dirty="0">
                <a:latin typeface="Arial Rounded MT Bold" panose="020F0704030504030204" pitchFamily="34" charset="77"/>
              </a:rPr>
              <a:t>are secured by host management and have reported to the first referee </a:t>
            </a:r>
            <a:r>
              <a:rPr lang="en-US" b="1" u="sng" dirty="0">
                <a:solidFill>
                  <a:srgbClr val="FF0000"/>
                </a:solidFill>
                <a:latin typeface="Arial Rounded MT Bold" panose="020F0704030504030204" pitchFamily="34" charset="77"/>
              </a:rPr>
              <a:t>no less than 20 minutes </a:t>
            </a:r>
            <a:r>
              <a:rPr lang="en-US" b="1" dirty="0">
                <a:latin typeface="Arial Rounded MT Bold" panose="020F0704030504030204" pitchFamily="34" charset="77"/>
              </a:rPr>
              <a:t>prior to the starting time. </a:t>
            </a:r>
          </a:p>
        </p:txBody>
      </p:sp>
      <p:sp>
        <p:nvSpPr>
          <p:cNvPr id="4" name="Footer Placeholder 3">
            <a:extLst>
              <a:ext uri="{FF2B5EF4-FFF2-40B4-BE49-F238E27FC236}">
                <a16:creationId xmlns:a16="http://schemas.microsoft.com/office/drawing/2014/main" id="{8675769D-5FA0-AF38-3617-A08C00DCBE16}"/>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6" name="Picture 5">
            <a:extLst>
              <a:ext uri="{FF2B5EF4-FFF2-40B4-BE49-F238E27FC236}">
                <a16:creationId xmlns:a16="http://schemas.microsoft.com/office/drawing/2014/main" id="{5AE68877-271D-49E4-99B4-2BD0722FAA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3780" y="1477962"/>
            <a:ext cx="5828220" cy="4598577"/>
          </a:xfrm>
          <a:prstGeom prst="rect">
            <a:avLst/>
          </a:prstGeom>
        </p:spPr>
      </p:pic>
    </p:spTree>
    <p:extLst>
      <p:ext uri="{BB962C8B-B14F-4D97-AF65-F5344CB8AC3E}">
        <p14:creationId xmlns:p14="http://schemas.microsoft.com/office/powerpoint/2010/main" val="584360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F3F6AF-27C5-D74C-9C8C-FC515DB9D8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4425" y="213647"/>
            <a:ext cx="7823200" cy="5575300"/>
          </a:xfrm>
          <a:prstGeom prst="rect">
            <a:avLst/>
          </a:prstGeom>
        </p:spPr>
      </p:pic>
      <p:sp>
        <p:nvSpPr>
          <p:cNvPr id="4" name="TextBox 3">
            <a:extLst>
              <a:ext uri="{FF2B5EF4-FFF2-40B4-BE49-F238E27FC236}">
                <a16:creationId xmlns:a16="http://schemas.microsoft.com/office/drawing/2014/main" id="{413E750C-0637-BB45-93B1-DE7E4AEC6236}"/>
              </a:ext>
            </a:extLst>
          </p:cNvPr>
          <p:cNvSpPr txBox="1"/>
          <p:nvPr/>
        </p:nvSpPr>
        <p:spPr>
          <a:xfrm>
            <a:off x="128016" y="279747"/>
            <a:ext cx="4106409" cy="5016758"/>
          </a:xfrm>
          <a:prstGeom prst="rect">
            <a:avLst/>
          </a:prstGeom>
          <a:noFill/>
        </p:spPr>
        <p:txBody>
          <a:bodyPr wrap="square" rtlCol="0">
            <a:spAutoFit/>
          </a:bodyPr>
          <a:lstStyle/>
          <a:p>
            <a:r>
              <a:rPr lang="en-US" sz="3200" dirty="0"/>
              <a:t>The NFHS provides videos you can use to train individuals how to keep score and libero track.</a:t>
            </a:r>
          </a:p>
          <a:p>
            <a:endParaRPr lang="en-US" sz="3200" dirty="0"/>
          </a:p>
          <a:p>
            <a:r>
              <a:rPr lang="en-US" sz="3200" dirty="0"/>
              <a:t>These videos can be accessed from the FHSAA Central Hub on Arbiter</a:t>
            </a:r>
          </a:p>
        </p:txBody>
      </p:sp>
    </p:spTree>
    <p:extLst>
      <p:ext uri="{BB962C8B-B14F-4D97-AF65-F5344CB8AC3E}">
        <p14:creationId xmlns:p14="http://schemas.microsoft.com/office/powerpoint/2010/main" val="4012407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a:extLst>
              <a:ext uri="{FF2B5EF4-FFF2-40B4-BE49-F238E27FC236}">
                <a16:creationId xmlns:a16="http://schemas.microsoft.com/office/drawing/2014/main" id="{575CBC01-27CF-1140-BF94-6884F4E243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5585" y="135732"/>
            <a:ext cx="8416413" cy="5976476"/>
          </a:xfrm>
          <a:prstGeom prst="rect">
            <a:avLst/>
          </a:prstGeom>
        </p:spPr>
      </p:pic>
      <p:sp>
        <p:nvSpPr>
          <p:cNvPr id="3" name="TextBox 2">
            <a:extLst>
              <a:ext uri="{FF2B5EF4-FFF2-40B4-BE49-F238E27FC236}">
                <a16:creationId xmlns:a16="http://schemas.microsoft.com/office/drawing/2014/main" id="{09D79231-BBE9-5D49-B8B8-1579EBB03E94}"/>
              </a:ext>
            </a:extLst>
          </p:cNvPr>
          <p:cNvSpPr txBox="1"/>
          <p:nvPr/>
        </p:nvSpPr>
        <p:spPr>
          <a:xfrm>
            <a:off x="1" y="1230283"/>
            <a:ext cx="3125584" cy="3477875"/>
          </a:xfrm>
          <a:prstGeom prst="rect">
            <a:avLst/>
          </a:prstGeom>
          <a:noFill/>
        </p:spPr>
        <p:txBody>
          <a:bodyPr wrap="square" rtlCol="0">
            <a:spAutoFit/>
          </a:bodyPr>
          <a:lstStyle/>
          <a:p>
            <a:pPr algn="ctr"/>
            <a:r>
              <a:rPr lang="en-US" sz="3200" dirty="0"/>
              <a:t>Links to these videos will also be posted on the HCVOA website:</a:t>
            </a:r>
          </a:p>
          <a:p>
            <a:pPr algn="ctr"/>
            <a:endParaRPr lang="en-US" sz="3200" dirty="0"/>
          </a:p>
          <a:p>
            <a:r>
              <a:rPr lang="en-US" sz="2800" dirty="0">
                <a:hlinkClick r:id="rId4"/>
              </a:rPr>
              <a:t>www.HCVOA.com</a:t>
            </a:r>
            <a:endParaRPr lang="en-US" sz="2800" dirty="0"/>
          </a:p>
        </p:txBody>
      </p:sp>
    </p:spTree>
    <p:extLst>
      <p:ext uri="{BB962C8B-B14F-4D97-AF65-F5344CB8AC3E}">
        <p14:creationId xmlns:p14="http://schemas.microsoft.com/office/powerpoint/2010/main" val="3988036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16B3FE-D858-644B-880C-67C500E95C43}"/>
              </a:ext>
            </a:extLst>
          </p:cNvPr>
          <p:cNvSpPr/>
          <p:nvPr/>
        </p:nvSpPr>
        <p:spPr>
          <a:xfrm>
            <a:off x="2812046" y="5469390"/>
            <a:ext cx="7391146" cy="461665"/>
          </a:xfrm>
          <a:prstGeom prst="rect">
            <a:avLst/>
          </a:prstGeom>
        </p:spPr>
        <p:txBody>
          <a:bodyPr wrap="square">
            <a:spAutoFit/>
          </a:bodyPr>
          <a:lstStyle/>
          <a:p>
            <a:r>
              <a:rPr lang="en-US" sz="2400" b="1" dirty="0">
                <a:solidFill>
                  <a:srgbClr val="FF0000"/>
                </a:solidFill>
              </a:rPr>
              <a:t>https://</a:t>
            </a:r>
            <a:r>
              <a:rPr lang="en-US" sz="2400" b="1" dirty="0" err="1">
                <a:solidFill>
                  <a:srgbClr val="FF0000"/>
                </a:solidFill>
              </a:rPr>
              <a:t>www.youtube.com</a:t>
            </a:r>
            <a:r>
              <a:rPr lang="en-US" sz="2400" b="1" dirty="0">
                <a:solidFill>
                  <a:srgbClr val="FF0000"/>
                </a:solidFill>
              </a:rPr>
              <a:t>/</a:t>
            </a:r>
            <a:r>
              <a:rPr lang="en-US" sz="2400" b="1" dirty="0" err="1">
                <a:solidFill>
                  <a:srgbClr val="FF0000"/>
                </a:solidFill>
              </a:rPr>
              <a:t>watch?v</a:t>
            </a:r>
            <a:r>
              <a:rPr lang="en-US" sz="2400" b="1" dirty="0">
                <a:solidFill>
                  <a:srgbClr val="FF0000"/>
                </a:solidFill>
              </a:rPr>
              <a:t>=UV1KtUuh-qw</a:t>
            </a:r>
          </a:p>
        </p:txBody>
      </p:sp>
      <p:pic>
        <p:nvPicPr>
          <p:cNvPr id="5" name="Picture 4">
            <a:extLst>
              <a:ext uri="{FF2B5EF4-FFF2-40B4-BE49-F238E27FC236}">
                <a16:creationId xmlns:a16="http://schemas.microsoft.com/office/drawing/2014/main" id="{3A1216F6-1122-7A47-B1F1-324B547E3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4420"/>
            <a:ext cx="7961147" cy="5112250"/>
          </a:xfrm>
          <a:prstGeom prst="rect">
            <a:avLst/>
          </a:prstGeom>
        </p:spPr>
      </p:pic>
      <p:sp>
        <p:nvSpPr>
          <p:cNvPr id="7" name="TextBox 6">
            <a:extLst>
              <a:ext uri="{FF2B5EF4-FFF2-40B4-BE49-F238E27FC236}">
                <a16:creationId xmlns:a16="http://schemas.microsoft.com/office/drawing/2014/main" id="{1FBE627C-906D-DA4A-9654-5AB0964DCEAD}"/>
              </a:ext>
            </a:extLst>
          </p:cNvPr>
          <p:cNvSpPr txBox="1"/>
          <p:nvPr/>
        </p:nvSpPr>
        <p:spPr>
          <a:xfrm>
            <a:off x="8214385" y="526157"/>
            <a:ext cx="3977615" cy="3416320"/>
          </a:xfrm>
          <a:prstGeom prst="rect">
            <a:avLst/>
          </a:prstGeom>
          <a:noFill/>
        </p:spPr>
        <p:txBody>
          <a:bodyPr wrap="square" rtlCol="0">
            <a:spAutoFit/>
          </a:bodyPr>
          <a:lstStyle/>
          <a:p>
            <a:r>
              <a:rPr lang="en-US" sz="3600" b="1" dirty="0">
                <a:solidFill>
                  <a:srgbClr val="FF0000"/>
                </a:solidFill>
              </a:rPr>
              <a:t>Copy and paste the link below to watch this 8 minute video on proper line judging</a:t>
            </a:r>
            <a:r>
              <a:rPr lang="en-US" sz="3600" dirty="0"/>
              <a:t> </a:t>
            </a:r>
          </a:p>
        </p:txBody>
      </p:sp>
    </p:spTree>
    <p:extLst>
      <p:ext uri="{BB962C8B-B14F-4D97-AF65-F5344CB8AC3E}">
        <p14:creationId xmlns:p14="http://schemas.microsoft.com/office/powerpoint/2010/main" val="1598536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0AC2-DA78-60BC-E054-F82A88040025}"/>
              </a:ext>
            </a:extLst>
          </p:cNvPr>
          <p:cNvSpPr>
            <a:spLocks noGrp="1"/>
          </p:cNvSpPr>
          <p:nvPr>
            <p:ph type="title"/>
          </p:nvPr>
        </p:nvSpPr>
        <p:spPr/>
        <p:txBody>
          <a:bodyPr/>
          <a:lstStyle/>
          <a:p>
            <a:r>
              <a:rPr lang="en-US" dirty="0"/>
              <a:t>ELECTRONIC DEVICES</a:t>
            </a:r>
          </a:p>
        </p:txBody>
      </p:sp>
      <p:sp>
        <p:nvSpPr>
          <p:cNvPr id="3" name="Content Placeholder 2">
            <a:extLst>
              <a:ext uri="{FF2B5EF4-FFF2-40B4-BE49-F238E27FC236}">
                <a16:creationId xmlns:a16="http://schemas.microsoft.com/office/drawing/2014/main" id="{E8C5D1B2-B137-08ED-51AA-046EB56DB8F0}"/>
              </a:ext>
            </a:extLst>
          </p:cNvPr>
          <p:cNvSpPr>
            <a:spLocks noGrp="1"/>
          </p:cNvSpPr>
          <p:nvPr>
            <p:ph idx="1"/>
          </p:nvPr>
        </p:nvSpPr>
        <p:spPr>
          <a:xfrm>
            <a:off x="838200" y="1825625"/>
            <a:ext cx="4457700" cy="4351338"/>
          </a:xfrm>
        </p:spPr>
        <p:txBody>
          <a:bodyPr>
            <a:normAutofit/>
          </a:bodyPr>
          <a:lstStyle/>
          <a:p>
            <a:pPr>
              <a:spcBef>
                <a:spcPct val="0"/>
              </a:spcBef>
            </a:pPr>
            <a:r>
              <a:rPr lang="en-US" b="1" dirty="0">
                <a:solidFill>
                  <a:srgbClr val="00205B"/>
                </a:solidFill>
                <a:ea typeface="+mj-ea"/>
              </a:rPr>
              <a:t>At no time during the match may an official use an electronic device to review a decision of the referee. </a:t>
            </a:r>
          </a:p>
          <a:p>
            <a:pPr>
              <a:spcBef>
                <a:spcPct val="0"/>
              </a:spcBef>
            </a:pPr>
            <a:endParaRPr lang="en-US" b="1" dirty="0">
              <a:solidFill>
                <a:srgbClr val="00205B"/>
              </a:solidFill>
              <a:ea typeface="+mj-ea"/>
            </a:endParaRPr>
          </a:p>
          <a:p>
            <a:pPr>
              <a:spcBef>
                <a:spcPct val="0"/>
              </a:spcBef>
            </a:pPr>
            <a:r>
              <a:rPr lang="en-US" b="1" dirty="0">
                <a:solidFill>
                  <a:srgbClr val="00205B"/>
                </a:solidFill>
                <a:ea typeface="+mj-ea"/>
              </a:rPr>
              <a:t>At no time shall the first or second referee consider replay. </a:t>
            </a:r>
          </a:p>
        </p:txBody>
      </p:sp>
      <p:sp>
        <p:nvSpPr>
          <p:cNvPr id="4" name="Footer Placeholder 3">
            <a:extLst>
              <a:ext uri="{FF2B5EF4-FFF2-40B4-BE49-F238E27FC236}">
                <a16:creationId xmlns:a16="http://schemas.microsoft.com/office/drawing/2014/main" id="{064613BE-D6B2-B0CC-E8C7-3F1757112E0C}"/>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DE03BC0A-1FB1-D73C-C384-3C3C4B7874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1931" y="1754124"/>
            <a:ext cx="6196383" cy="4128516"/>
          </a:xfrm>
          <a:prstGeom prst="rect">
            <a:avLst/>
          </a:prstGeom>
        </p:spPr>
      </p:pic>
    </p:spTree>
    <p:extLst>
      <p:ext uri="{BB962C8B-B14F-4D97-AF65-F5344CB8AC3E}">
        <p14:creationId xmlns:p14="http://schemas.microsoft.com/office/powerpoint/2010/main" val="4064850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CCE5-D55E-F614-D40C-E12472D0860C}"/>
              </a:ext>
            </a:extLst>
          </p:cNvPr>
          <p:cNvSpPr>
            <a:spLocks noGrp="1"/>
          </p:cNvSpPr>
          <p:nvPr>
            <p:ph type="title"/>
          </p:nvPr>
        </p:nvSpPr>
        <p:spPr>
          <a:xfrm>
            <a:off x="838201" y="365126"/>
            <a:ext cx="7242544" cy="761926"/>
          </a:xfrm>
        </p:spPr>
        <p:txBody>
          <a:bodyPr/>
          <a:lstStyle/>
          <a:p>
            <a:r>
              <a:rPr lang="en-US" dirty="0"/>
              <a:t>Electronic Devices</a:t>
            </a:r>
          </a:p>
        </p:txBody>
      </p:sp>
      <p:sp>
        <p:nvSpPr>
          <p:cNvPr id="3" name="Content Placeholder 2">
            <a:extLst>
              <a:ext uri="{FF2B5EF4-FFF2-40B4-BE49-F238E27FC236}">
                <a16:creationId xmlns:a16="http://schemas.microsoft.com/office/drawing/2014/main" id="{4C3D6D69-23BB-3463-962A-B6BCA639F394}"/>
              </a:ext>
            </a:extLst>
          </p:cNvPr>
          <p:cNvSpPr>
            <a:spLocks noGrp="1"/>
          </p:cNvSpPr>
          <p:nvPr>
            <p:ph idx="1"/>
          </p:nvPr>
        </p:nvSpPr>
        <p:spPr>
          <a:xfrm>
            <a:off x="191387" y="1488559"/>
            <a:ext cx="11759608" cy="5049911"/>
          </a:xfrm>
        </p:spPr>
        <p:txBody>
          <a:bodyPr>
            <a:noAutofit/>
          </a:bodyPr>
          <a:lstStyle/>
          <a:p>
            <a:r>
              <a:rPr lang="en-US" sz="3200" b="1" dirty="0"/>
              <a:t>A team may use electronic devices during the match as long as they are not in restricted areas as determined by the host and as long as the first referee determines that they are not interfering with the contest.</a:t>
            </a:r>
          </a:p>
          <a:p>
            <a:r>
              <a:rPr lang="en-US" sz="3200" b="1" dirty="0"/>
              <a:t>Referees are permitted to wear headsets for communication purposes. </a:t>
            </a:r>
            <a:r>
              <a:rPr lang="en-US" sz="3200" b="1" dirty="0">
                <a:hlinkClick r:id="rId3"/>
              </a:rPr>
              <a:t>Officiating Volleyball: Using Wireless Communication</a:t>
            </a:r>
            <a:endParaRPr lang="en-US" sz="3200" b="1" dirty="0"/>
          </a:p>
          <a:p>
            <a:r>
              <a:rPr lang="en-US" sz="3200" b="1" dirty="0"/>
              <a:t>State associations may have policies to further address the allowance and/or restriction of electronic device use during matches. </a:t>
            </a:r>
          </a:p>
        </p:txBody>
      </p:sp>
    </p:spTree>
    <p:extLst>
      <p:ext uri="{BB962C8B-B14F-4D97-AF65-F5344CB8AC3E}">
        <p14:creationId xmlns:p14="http://schemas.microsoft.com/office/powerpoint/2010/main" val="7938877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AAF6F-ED08-F24B-F76E-5F48C84A035D}"/>
              </a:ext>
            </a:extLst>
          </p:cNvPr>
          <p:cNvSpPr>
            <a:spLocks noGrp="1"/>
          </p:cNvSpPr>
          <p:nvPr>
            <p:ph type="title"/>
          </p:nvPr>
        </p:nvSpPr>
        <p:spPr/>
        <p:txBody>
          <a:bodyPr/>
          <a:lstStyle/>
          <a:p>
            <a:r>
              <a:rPr lang="en-US" dirty="0"/>
              <a:t>BENCH PERSONNEL – NON-PLAYING TEAMMATES</a:t>
            </a:r>
          </a:p>
        </p:txBody>
      </p:sp>
      <p:sp>
        <p:nvSpPr>
          <p:cNvPr id="3" name="Content Placeholder 2">
            <a:extLst>
              <a:ext uri="{FF2B5EF4-FFF2-40B4-BE49-F238E27FC236}">
                <a16:creationId xmlns:a16="http://schemas.microsoft.com/office/drawing/2014/main" id="{5B0E8E05-F841-E0D9-4D91-2A38D1479175}"/>
              </a:ext>
            </a:extLst>
          </p:cNvPr>
          <p:cNvSpPr>
            <a:spLocks noGrp="1"/>
          </p:cNvSpPr>
          <p:nvPr>
            <p:ph idx="1"/>
          </p:nvPr>
        </p:nvSpPr>
        <p:spPr>
          <a:xfrm>
            <a:off x="0" y="1690688"/>
            <a:ext cx="5610686" cy="4486275"/>
          </a:xfrm>
        </p:spPr>
        <p:txBody>
          <a:bodyPr>
            <a:noAutofit/>
          </a:bodyPr>
          <a:lstStyle/>
          <a:p>
            <a:r>
              <a:rPr lang="en-US" sz="2600" dirty="0"/>
              <a:t>Non-playing teammates (bench players) and other bench personnel have a role to positively support their teammates by celebrating and encouraging those playing on the court with spontaneous cheers. </a:t>
            </a:r>
          </a:p>
          <a:p>
            <a:r>
              <a:rPr lang="en-US" sz="2600" dirty="0"/>
              <a:t>It is not legal for anyone on the bench to use props.</a:t>
            </a:r>
          </a:p>
          <a:p>
            <a:r>
              <a:rPr lang="en-US" sz="2600" dirty="0"/>
              <a:t>A towel is athletic equipment and is not considered a prop if used in conjunction with a spontaneous celebration.</a:t>
            </a:r>
          </a:p>
        </p:txBody>
      </p:sp>
      <p:sp>
        <p:nvSpPr>
          <p:cNvPr id="4" name="Footer Placeholder 3">
            <a:extLst>
              <a:ext uri="{FF2B5EF4-FFF2-40B4-BE49-F238E27FC236}">
                <a16:creationId xmlns:a16="http://schemas.microsoft.com/office/drawing/2014/main" id="{3C770774-5C6C-3B3E-B425-BB445E9BE2AE}"/>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C6A49515-9C0A-7C4B-E7CB-8BF6A64953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3337" y="1690688"/>
            <a:ext cx="6185977" cy="3534844"/>
          </a:xfrm>
          <a:prstGeom prst="rect">
            <a:avLst/>
          </a:prstGeom>
        </p:spPr>
      </p:pic>
    </p:spTree>
    <p:extLst>
      <p:ext uri="{BB962C8B-B14F-4D97-AF65-F5344CB8AC3E}">
        <p14:creationId xmlns:p14="http://schemas.microsoft.com/office/powerpoint/2010/main" val="16924783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CAB71-CA4F-5D03-FEAF-4A3D96BB7C6A}"/>
              </a:ext>
            </a:extLst>
          </p:cNvPr>
          <p:cNvSpPr>
            <a:spLocks noGrp="1"/>
          </p:cNvSpPr>
          <p:nvPr>
            <p:ph type="title"/>
          </p:nvPr>
        </p:nvSpPr>
        <p:spPr/>
        <p:txBody>
          <a:bodyPr/>
          <a:lstStyle/>
          <a:p>
            <a:r>
              <a:rPr lang="en-US" dirty="0"/>
              <a:t>BENCH PERSONNEL – NON-PLAYING TEAMMATES</a:t>
            </a:r>
          </a:p>
        </p:txBody>
      </p:sp>
      <p:sp>
        <p:nvSpPr>
          <p:cNvPr id="3" name="Content Placeholder 2">
            <a:extLst>
              <a:ext uri="{FF2B5EF4-FFF2-40B4-BE49-F238E27FC236}">
                <a16:creationId xmlns:a16="http://schemas.microsoft.com/office/drawing/2014/main" id="{C947CE6C-6FA7-6AEF-FC8C-0772650531EF}"/>
              </a:ext>
            </a:extLst>
          </p:cNvPr>
          <p:cNvSpPr>
            <a:spLocks noGrp="1"/>
          </p:cNvSpPr>
          <p:nvPr>
            <p:ph idx="1"/>
          </p:nvPr>
        </p:nvSpPr>
        <p:spPr>
          <a:xfrm>
            <a:off x="361507" y="1690688"/>
            <a:ext cx="7655442" cy="4486275"/>
          </a:xfrm>
        </p:spPr>
        <p:txBody>
          <a:bodyPr>
            <a:normAutofit/>
          </a:bodyPr>
          <a:lstStyle/>
          <a:p>
            <a:r>
              <a:rPr lang="en-US" b="1" u="sng" dirty="0"/>
              <a:t>Game officials shall not address spectators at any time; </a:t>
            </a:r>
          </a:p>
          <a:p>
            <a:pPr marL="0" indent="0">
              <a:buNone/>
            </a:pPr>
            <a:r>
              <a:rPr lang="en-US" dirty="0"/>
              <a:t>however, referees have the responsibility to notify game management of any spectator misconduct. </a:t>
            </a:r>
          </a:p>
          <a:p>
            <a:r>
              <a:rPr lang="en-US" dirty="0"/>
              <a:t>Unsporting conduct by spectators is the responsibility of the host management. In the absence of host management, the responsibility for addressing spectator behavior shall revert to the host head coach.</a:t>
            </a:r>
          </a:p>
          <a:p>
            <a:endParaRPr lang="en-US" sz="2000" dirty="0"/>
          </a:p>
        </p:txBody>
      </p:sp>
      <p:sp>
        <p:nvSpPr>
          <p:cNvPr id="4" name="Footer Placeholder 3">
            <a:extLst>
              <a:ext uri="{FF2B5EF4-FFF2-40B4-BE49-F238E27FC236}">
                <a16:creationId xmlns:a16="http://schemas.microsoft.com/office/drawing/2014/main" id="{C264FFA3-71E7-3BD6-8DF2-C952FCC7D9B3}"/>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04033D17-8061-FF40-1AF2-8CE9B35D63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34267" y="1392902"/>
            <a:ext cx="3308604" cy="4610350"/>
          </a:xfrm>
          <a:prstGeom prst="rect">
            <a:avLst/>
          </a:prstGeom>
        </p:spPr>
      </p:pic>
    </p:spTree>
    <p:extLst>
      <p:ext uri="{BB962C8B-B14F-4D97-AF65-F5344CB8AC3E}">
        <p14:creationId xmlns:p14="http://schemas.microsoft.com/office/powerpoint/2010/main" val="2290840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F0A5-E054-0FEF-6C29-06ECB377E057}"/>
              </a:ext>
            </a:extLst>
          </p:cNvPr>
          <p:cNvSpPr>
            <a:spLocks noGrp="1"/>
          </p:cNvSpPr>
          <p:nvPr>
            <p:ph type="title"/>
          </p:nvPr>
        </p:nvSpPr>
        <p:spPr>
          <a:xfrm>
            <a:off x="838200" y="461847"/>
            <a:ext cx="8491151" cy="1325563"/>
          </a:xfrm>
        </p:spPr>
        <p:txBody>
          <a:bodyPr>
            <a:normAutofit fontScale="90000"/>
          </a:bodyPr>
          <a:lstStyle/>
          <a:p>
            <a:r>
              <a:rPr lang="en-US" sz="4000" dirty="0"/>
              <a:t>IDENTIFICATION OF THE NFHS AUTHENTICATING MARK ON GAME BALLS</a:t>
            </a:r>
            <a:br>
              <a:rPr lang="en-US" dirty="0"/>
            </a:br>
            <a:endParaRPr lang="en-US" cap="none" dirty="0"/>
          </a:p>
        </p:txBody>
      </p:sp>
      <p:sp>
        <p:nvSpPr>
          <p:cNvPr id="3" name="Content Placeholder 2">
            <a:extLst>
              <a:ext uri="{FF2B5EF4-FFF2-40B4-BE49-F238E27FC236}">
                <a16:creationId xmlns:a16="http://schemas.microsoft.com/office/drawing/2014/main" id="{C301E1DA-BA54-F1DA-CAA4-93721460B58A}"/>
              </a:ext>
            </a:extLst>
          </p:cNvPr>
          <p:cNvSpPr>
            <a:spLocks noGrp="1"/>
          </p:cNvSpPr>
          <p:nvPr>
            <p:ph idx="1"/>
          </p:nvPr>
        </p:nvSpPr>
        <p:spPr/>
        <p:txBody>
          <a:bodyPr/>
          <a:lstStyle/>
          <a:p>
            <a:r>
              <a:rPr lang="en-US" dirty="0"/>
              <a:t>All game balls are required to display the NFHS Authenticating Mark.</a:t>
            </a:r>
          </a:p>
          <a:p>
            <a:r>
              <a:rPr lang="en-US" dirty="0"/>
              <a:t>Game officials must remain vigilant and report any non-compliant game balls to the state association office.</a:t>
            </a:r>
          </a:p>
          <a:p>
            <a:pPr marL="0" indent="0">
              <a:buNone/>
            </a:pPr>
            <a:endParaRPr lang="en-US" dirty="0"/>
          </a:p>
          <a:p>
            <a:endParaRPr lang="en-US" dirty="0"/>
          </a:p>
          <a:p>
            <a:endParaRPr lang="en-US" sz="1600" dirty="0"/>
          </a:p>
        </p:txBody>
      </p:sp>
      <p:sp>
        <p:nvSpPr>
          <p:cNvPr id="4" name="Footer Placeholder 3">
            <a:extLst>
              <a:ext uri="{FF2B5EF4-FFF2-40B4-BE49-F238E27FC236}">
                <a16:creationId xmlns:a16="http://schemas.microsoft.com/office/drawing/2014/main" id="{82FD7973-D34F-F30B-A96A-D2871C5D2B44}"/>
              </a:ext>
            </a:extLst>
          </p:cNvPr>
          <p:cNvSpPr>
            <a:spLocks noGrp="1"/>
          </p:cNvSpPr>
          <p:nvPr>
            <p:ph type="ftr" sz="quarter" idx="4294967295"/>
          </p:nvPr>
        </p:nvSpPr>
        <p:spPr>
          <a:xfrm>
            <a:off x="10199688" y="6524625"/>
            <a:ext cx="1992312" cy="295275"/>
          </a:xfrm>
        </p:spPr>
        <p:txBody>
          <a:bodyPr/>
          <a:lstStyle/>
          <a:p>
            <a:pPr>
              <a:defRPr/>
            </a:pPr>
            <a:r>
              <a:rPr lang="en-US" dirty="0"/>
              <a:t>www.nfhs.org</a:t>
            </a:r>
          </a:p>
        </p:txBody>
      </p:sp>
      <p:pic>
        <p:nvPicPr>
          <p:cNvPr id="5" name="Picture 4">
            <a:extLst>
              <a:ext uri="{FF2B5EF4-FFF2-40B4-BE49-F238E27FC236}">
                <a16:creationId xmlns:a16="http://schemas.microsoft.com/office/drawing/2014/main" id="{0587AF05-D44C-5CA3-42EA-5DA43CA19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41170" y="3074758"/>
            <a:ext cx="8709660" cy="3102205"/>
          </a:xfrm>
          <a:prstGeom prst="rect">
            <a:avLst/>
          </a:prstGeom>
        </p:spPr>
      </p:pic>
    </p:spTree>
    <p:extLst>
      <p:ext uri="{BB962C8B-B14F-4D97-AF65-F5344CB8AC3E}">
        <p14:creationId xmlns:p14="http://schemas.microsoft.com/office/powerpoint/2010/main" val="3705427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5B66F-87EA-B46E-4D2C-85E12BFC0EB0}"/>
              </a:ext>
            </a:extLst>
          </p:cNvPr>
          <p:cNvSpPr>
            <a:spLocks noGrp="1"/>
          </p:cNvSpPr>
          <p:nvPr>
            <p:ph type="title"/>
          </p:nvPr>
        </p:nvSpPr>
        <p:spPr/>
        <p:txBody>
          <a:bodyPr/>
          <a:lstStyle/>
          <a:p>
            <a:pPr algn="ctr"/>
            <a:r>
              <a:rPr lang="en-US" dirty="0">
                <a:latin typeface="Calibri"/>
                <a:ea typeface="Calibri"/>
                <a:cs typeface="Calibri"/>
              </a:rPr>
              <a:t>Player Equipment</a:t>
            </a:r>
            <a:endParaRPr lang="en-US" dirty="0"/>
          </a:p>
        </p:txBody>
      </p:sp>
      <p:sp>
        <p:nvSpPr>
          <p:cNvPr id="3" name="Content Placeholder 2">
            <a:extLst>
              <a:ext uri="{FF2B5EF4-FFF2-40B4-BE49-F238E27FC236}">
                <a16:creationId xmlns:a16="http://schemas.microsoft.com/office/drawing/2014/main" id="{88D27A2A-B981-9414-3CAC-5F59395EDB57}"/>
              </a:ext>
            </a:extLst>
          </p:cNvPr>
          <p:cNvSpPr>
            <a:spLocks noGrp="1"/>
          </p:cNvSpPr>
          <p:nvPr>
            <p:ph idx="1"/>
          </p:nvPr>
        </p:nvSpPr>
        <p:spPr>
          <a:xfrm>
            <a:off x="361507" y="1690687"/>
            <a:ext cx="11830493" cy="4486275"/>
          </a:xfrm>
        </p:spPr>
        <p:txBody>
          <a:bodyPr/>
          <a:lstStyle/>
          <a:p>
            <a:r>
              <a:rPr lang="en-US" sz="3200" b="1" dirty="0"/>
              <a:t>All students on the court must be legally and properly equipped at all times. This includes:</a:t>
            </a:r>
          </a:p>
          <a:p>
            <a:pPr lvl="1"/>
            <a:r>
              <a:rPr lang="en-US" sz="3200" b="1" dirty="0"/>
              <a:t>Line Judges</a:t>
            </a:r>
          </a:p>
          <a:p>
            <a:pPr lvl="1"/>
            <a:r>
              <a:rPr lang="en-US" sz="3200" b="1" dirty="0"/>
              <a:t>Ball </a:t>
            </a:r>
            <a:r>
              <a:rPr lang="en-US" sz="3200" b="1" dirty="0" err="1"/>
              <a:t>Shaggers</a:t>
            </a:r>
            <a:endParaRPr lang="en-US" sz="3200" b="1" dirty="0"/>
          </a:p>
          <a:p>
            <a:pPr lvl="1"/>
            <a:r>
              <a:rPr lang="en-US" sz="3200" b="1" dirty="0"/>
              <a:t>Team Managers</a:t>
            </a:r>
          </a:p>
          <a:p>
            <a:r>
              <a:rPr lang="en-US" sz="3200" b="1" dirty="0"/>
              <a:t>Properly Equipped includes:</a:t>
            </a:r>
          </a:p>
          <a:p>
            <a:pPr lvl="1"/>
            <a:r>
              <a:rPr lang="en-US" sz="3200" b="1" dirty="0"/>
              <a:t>Gym Shoes (No Crocs, slides, sandals, etc.)</a:t>
            </a:r>
          </a:p>
          <a:p>
            <a:pPr lvl="1"/>
            <a:r>
              <a:rPr lang="en-US" sz="3200" b="1" dirty="0"/>
              <a:t>No Jewelry except small studs, above the neck.</a:t>
            </a:r>
          </a:p>
          <a:p>
            <a:pPr lvl="1"/>
            <a:endParaRPr lang="en-US" dirty="0"/>
          </a:p>
          <a:p>
            <a:endParaRPr lang="en-US" dirty="0"/>
          </a:p>
          <a:p>
            <a:pPr lvl="1"/>
            <a:endParaRPr lang="en-US" dirty="0"/>
          </a:p>
        </p:txBody>
      </p:sp>
    </p:spTree>
    <p:extLst>
      <p:ext uri="{BB962C8B-B14F-4D97-AF65-F5344CB8AC3E}">
        <p14:creationId xmlns:p14="http://schemas.microsoft.com/office/powerpoint/2010/main" val="364164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2FDA0-D857-0976-40F8-15F360EA0704}"/>
              </a:ext>
            </a:extLst>
          </p:cNvPr>
          <p:cNvSpPr>
            <a:spLocks noGrp="1"/>
          </p:cNvSpPr>
          <p:nvPr>
            <p:ph type="title"/>
          </p:nvPr>
        </p:nvSpPr>
        <p:spPr/>
        <p:txBody>
          <a:bodyPr/>
          <a:lstStyle/>
          <a:p>
            <a:r>
              <a:rPr lang="en-US" dirty="0"/>
              <a:t>LEGAL UNIFORM</a:t>
            </a:r>
            <a:br>
              <a:rPr lang="en-US" dirty="0"/>
            </a:br>
            <a:r>
              <a:rPr lang="en-US" dirty="0"/>
              <a:t>4-2-1a, 4-2-1i(3) (NEW), 4-2-2</a:t>
            </a:r>
          </a:p>
        </p:txBody>
      </p:sp>
      <p:sp>
        <p:nvSpPr>
          <p:cNvPr id="10" name="Content Placeholder 9">
            <a:extLst>
              <a:ext uri="{FF2B5EF4-FFF2-40B4-BE49-F238E27FC236}">
                <a16:creationId xmlns:a16="http://schemas.microsoft.com/office/drawing/2014/main" id="{5ACA31AB-EECE-3B54-35EF-5A4CA7E8A052}"/>
              </a:ext>
            </a:extLst>
          </p:cNvPr>
          <p:cNvSpPr>
            <a:spLocks noGrp="1"/>
          </p:cNvSpPr>
          <p:nvPr>
            <p:ph idx="1"/>
          </p:nvPr>
        </p:nvSpPr>
        <p:spPr>
          <a:xfrm>
            <a:off x="838200" y="1825625"/>
            <a:ext cx="6987540" cy="4072255"/>
          </a:xfrm>
        </p:spPr>
        <p:txBody>
          <a:bodyPr>
            <a:normAutofit lnSpcReduction="10000"/>
          </a:bodyPr>
          <a:lstStyle/>
          <a:p>
            <a:r>
              <a:rPr lang="en-US" sz="3600" b="1" dirty="0"/>
              <a:t>Libero uniform bottoms may be any color and are no longer required to match the team uniform bottoms. </a:t>
            </a:r>
          </a:p>
          <a:p>
            <a:r>
              <a:rPr lang="en-US" sz="3600" b="1" dirty="0"/>
              <a:t>When two liberos are designated, there is no requirement that both liberos wear the same color uniform bottom.</a:t>
            </a:r>
          </a:p>
          <a:p>
            <a:pPr marL="0" indent="0">
              <a:buNone/>
            </a:pPr>
            <a:endParaRPr lang="en-US" dirty="0"/>
          </a:p>
        </p:txBody>
      </p:sp>
      <p:sp>
        <p:nvSpPr>
          <p:cNvPr id="4" name="Footer Placeholder 3">
            <a:extLst>
              <a:ext uri="{FF2B5EF4-FFF2-40B4-BE49-F238E27FC236}">
                <a16:creationId xmlns:a16="http://schemas.microsoft.com/office/drawing/2014/main" id="{9D38C7A5-68B5-99DB-E12E-6F7BC4DCAFDF}"/>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5" name="Picture 4">
            <a:extLst>
              <a:ext uri="{FF2B5EF4-FFF2-40B4-BE49-F238E27FC236}">
                <a16:creationId xmlns:a16="http://schemas.microsoft.com/office/drawing/2014/main" id="{E2590B0F-B10F-41F2-7A3D-B6C5659637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2148" y="1674812"/>
            <a:ext cx="3834384" cy="4373880"/>
          </a:xfrm>
          <a:prstGeom prst="rect">
            <a:avLst/>
          </a:prstGeom>
        </p:spPr>
      </p:pic>
    </p:spTree>
    <p:extLst>
      <p:ext uri="{BB962C8B-B14F-4D97-AF65-F5344CB8AC3E}">
        <p14:creationId xmlns:p14="http://schemas.microsoft.com/office/powerpoint/2010/main" val="10971696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74754A-B82A-AB46-B7F4-26F088495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04" y="0"/>
            <a:ext cx="7036202" cy="6123979"/>
          </a:xfrm>
          <a:prstGeom prst="rect">
            <a:avLst/>
          </a:prstGeom>
        </p:spPr>
      </p:pic>
      <p:sp>
        <p:nvSpPr>
          <p:cNvPr id="4" name="TextBox 3">
            <a:extLst>
              <a:ext uri="{FF2B5EF4-FFF2-40B4-BE49-F238E27FC236}">
                <a16:creationId xmlns:a16="http://schemas.microsoft.com/office/drawing/2014/main" id="{79B2F87F-3D83-7440-9BDA-338FD3E1C64E}"/>
              </a:ext>
            </a:extLst>
          </p:cNvPr>
          <p:cNvSpPr txBox="1"/>
          <p:nvPr/>
        </p:nvSpPr>
        <p:spPr>
          <a:xfrm flipH="1">
            <a:off x="7150608" y="219456"/>
            <a:ext cx="5041392" cy="5078313"/>
          </a:xfrm>
          <a:prstGeom prst="rect">
            <a:avLst/>
          </a:prstGeom>
          <a:noFill/>
        </p:spPr>
        <p:txBody>
          <a:bodyPr wrap="square" rtlCol="0">
            <a:spAutoFit/>
          </a:bodyPr>
          <a:lstStyle/>
          <a:p>
            <a:r>
              <a:rPr lang="en-US" sz="3600" dirty="0"/>
              <a:t>All players or students must be legally and properly equipped when on the court.</a:t>
            </a:r>
          </a:p>
          <a:p>
            <a:r>
              <a:rPr lang="en-US" sz="3600" dirty="0"/>
              <a:t>This includes wearing proper gym shoes, legal jewelry, and no headphones and </a:t>
            </a:r>
            <a:r>
              <a:rPr lang="en-US" sz="3600" dirty="0" err="1"/>
              <a:t>airpods</a:t>
            </a:r>
            <a:r>
              <a:rPr lang="en-US" sz="2800" dirty="0"/>
              <a:t>.</a:t>
            </a:r>
          </a:p>
        </p:txBody>
      </p:sp>
    </p:spTree>
    <p:extLst>
      <p:ext uri="{BB962C8B-B14F-4D97-AF65-F5344CB8AC3E}">
        <p14:creationId xmlns:p14="http://schemas.microsoft.com/office/powerpoint/2010/main" val="2747130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504C81-34C0-6D48-AA86-D2D741C1D3CA}"/>
              </a:ext>
            </a:extLst>
          </p:cNvPr>
          <p:cNvSpPr txBox="1"/>
          <p:nvPr/>
        </p:nvSpPr>
        <p:spPr>
          <a:xfrm>
            <a:off x="3607724" y="5503025"/>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AC063252-1BB8-654E-9253-312902CCF5C2}"/>
              </a:ext>
            </a:extLst>
          </p:cNvPr>
          <p:cNvSpPr txBox="1"/>
          <p:nvPr/>
        </p:nvSpPr>
        <p:spPr>
          <a:xfrm>
            <a:off x="4156364" y="5336771"/>
            <a:ext cx="184731" cy="369332"/>
          </a:xfrm>
          <a:prstGeom prst="rect">
            <a:avLst/>
          </a:prstGeom>
          <a:noFill/>
        </p:spPr>
        <p:txBody>
          <a:bodyPr wrap="none" rtlCol="0">
            <a:spAutoFit/>
          </a:bodyPr>
          <a:lstStyle/>
          <a:p>
            <a:endParaRPr lang="en-US" dirty="0"/>
          </a:p>
        </p:txBody>
      </p:sp>
      <p:sp>
        <p:nvSpPr>
          <p:cNvPr id="10" name="TextBox 9">
            <a:extLst>
              <a:ext uri="{FF2B5EF4-FFF2-40B4-BE49-F238E27FC236}">
                <a16:creationId xmlns:a16="http://schemas.microsoft.com/office/drawing/2014/main" id="{DE7AEF17-9181-3644-9C5E-2202049537B5}"/>
              </a:ext>
            </a:extLst>
          </p:cNvPr>
          <p:cNvSpPr txBox="1"/>
          <p:nvPr/>
        </p:nvSpPr>
        <p:spPr>
          <a:xfrm>
            <a:off x="182881" y="3092335"/>
            <a:ext cx="11687694" cy="3385542"/>
          </a:xfrm>
          <a:prstGeom prst="rect">
            <a:avLst/>
          </a:prstGeom>
          <a:noFill/>
        </p:spPr>
        <p:txBody>
          <a:bodyPr wrap="square" rtlCol="0">
            <a:spAutoFit/>
          </a:bodyPr>
          <a:lstStyle/>
          <a:p>
            <a:r>
              <a:rPr lang="en-US" sz="2800" dirty="0"/>
              <a:t>4-1-7, 4-1 PENALTY 1 </a:t>
            </a:r>
          </a:p>
          <a:p>
            <a:r>
              <a:rPr lang="en-US" sz="2800" b="1" u="sng" dirty="0"/>
              <a:t>All jewelry shall be removed, </a:t>
            </a:r>
          </a:p>
          <a:p>
            <a:pPr marL="457200" indent="-457200">
              <a:buFont typeface="Arial" panose="020B0604020202020204" pitchFamily="34" charset="0"/>
              <a:buChar char="•"/>
            </a:pPr>
            <a:r>
              <a:rPr lang="en-US" sz="2800" b="1" dirty="0">
                <a:solidFill>
                  <a:srgbClr val="FF0000"/>
                </a:solidFill>
              </a:rPr>
              <a:t>except small, secured jewelry (stud or post). </a:t>
            </a:r>
          </a:p>
          <a:p>
            <a:pPr marL="457200" indent="-457200">
              <a:buFont typeface="Arial" panose="020B0604020202020204" pitchFamily="34" charset="0"/>
              <a:buChar char="•"/>
            </a:pPr>
            <a:r>
              <a:rPr lang="en-US" sz="2800" dirty="0"/>
              <a:t>No jewelry shall be permitted below the chin. </a:t>
            </a:r>
          </a:p>
          <a:p>
            <a:pPr marL="457200" indent="-457200">
              <a:buFont typeface="Arial" panose="020B0604020202020204" pitchFamily="34" charset="0"/>
              <a:buChar char="•"/>
            </a:pPr>
            <a:r>
              <a:rPr lang="en-US" sz="2800" dirty="0"/>
              <a:t>String bracelets, commemorative bracelets and body jewelry are considered jewelry and are not permitted. </a:t>
            </a:r>
          </a:p>
          <a:p>
            <a:pPr marL="457200" indent="-457200">
              <a:buFont typeface="Arial" panose="020B0604020202020204" pitchFamily="34" charset="0"/>
              <a:buChar char="•"/>
            </a:pPr>
            <a:r>
              <a:rPr lang="en-US" sz="2800" dirty="0"/>
              <a:t>Taping over jewelry is not permitted.</a:t>
            </a:r>
          </a:p>
          <a:p>
            <a:endParaRPr lang="en-US" dirty="0"/>
          </a:p>
        </p:txBody>
      </p:sp>
      <p:pic>
        <p:nvPicPr>
          <p:cNvPr id="12" name="Picture 11">
            <a:extLst>
              <a:ext uri="{FF2B5EF4-FFF2-40B4-BE49-F238E27FC236}">
                <a16:creationId xmlns:a16="http://schemas.microsoft.com/office/drawing/2014/main" id="{7BD06E5C-5536-9443-8AE0-FEED9F02D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064" y="0"/>
            <a:ext cx="8749327" cy="2957957"/>
          </a:xfrm>
          <a:prstGeom prst="rect">
            <a:avLst/>
          </a:prstGeom>
        </p:spPr>
      </p:pic>
    </p:spTree>
    <p:extLst>
      <p:ext uri="{BB962C8B-B14F-4D97-AF65-F5344CB8AC3E}">
        <p14:creationId xmlns:p14="http://schemas.microsoft.com/office/powerpoint/2010/main" val="3494093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6CCBE6-44B4-414F-9E10-B575079947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3233" y="166254"/>
            <a:ext cx="9694622" cy="3175462"/>
          </a:xfrm>
          <a:prstGeom prst="rect">
            <a:avLst/>
          </a:prstGeom>
        </p:spPr>
      </p:pic>
      <p:pic>
        <p:nvPicPr>
          <p:cNvPr id="7" name="Picture 6">
            <a:extLst>
              <a:ext uri="{FF2B5EF4-FFF2-40B4-BE49-F238E27FC236}">
                <a16:creationId xmlns:a16="http://schemas.microsoft.com/office/drawing/2014/main" id="{CD831C82-9DD0-D542-93A3-5EFCED320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800" y="3341716"/>
            <a:ext cx="9479055" cy="2871832"/>
          </a:xfrm>
          <a:prstGeom prst="rect">
            <a:avLst/>
          </a:prstGeom>
        </p:spPr>
      </p:pic>
    </p:spTree>
    <p:extLst>
      <p:ext uri="{BB962C8B-B14F-4D97-AF65-F5344CB8AC3E}">
        <p14:creationId xmlns:p14="http://schemas.microsoft.com/office/powerpoint/2010/main" val="3213782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D3CF6-975E-8D4B-8946-E9C3EBC412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305" y="4016156"/>
            <a:ext cx="2895600" cy="1981200"/>
          </a:xfrm>
          <a:prstGeom prst="rect">
            <a:avLst/>
          </a:prstGeom>
        </p:spPr>
      </p:pic>
      <p:pic>
        <p:nvPicPr>
          <p:cNvPr id="9" name="Picture 8">
            <a:extLst>
              <a:ext uri="{FF2B5EF4-FFF2-40B4-BE49-F238E27FC236}">
                <a16:creationId xmlns:a16="http://schemas.microsoft.com/office/drawing/2014/main" id="{084F9E9D-1E15-FA4F-A73B-7E7DC961B6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1860" y="74815"/>
            <a:ext cx="3027355" cy="3674225"/>
          </a:xfrm>
          <a:prstGeom prst="rect">
            <a:avLst/>
          </a:prstGeom>
        </p:spPr>
      </p:pic>
      <p:pic>
        <p:nvPicPr>
          <p:cNvPr id="11" name="Picture 10">
            <a:extLst>
              <a:ext uri="{FF2B5EF4-FFF2-40B4-BE49-F238E27FC236}">
                <a16:creationId xmlns:a16="http://schemas.microsoft.com/office/drawing/2014/main" id="{0444BFEC-783D-AB49-A84D-74BF7CBC9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0293" y="74815"/>
            <a:ext cx="2744422" cy="3674225"/>
          </a:xfrm>
          <a:prstGeom prst="rect">
            <a:avLst/>
          </a:prstGeom>
        </p:spPr>
      </p:pic>
      <p:pic>
        <p:nvPicPr>
          <p:cNvPr id="13" name="Picture 12">
            <a:extLst>
              <a:ext uri="{FF2B5EF4-FFF2-40B4-BE49-F238E27FC236}">
                <a16:creationId xmlns:a16="http://schemas.microsoft.com/office/drawing/2014/main" id="{AB0324BF-9239-354A-993D-C819B48685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305" y="137610"/>
            <a:ext cx="2895600" cy="3611430"/>
          </a:xfrm>
          <a:prstGeom prst="rect">
            <a:avLst/>
          </a:prstGeom>
        </p:spPr>
      </p:pic>
      <p:sp>
        <p:nvSpPr>
          <p:cNvPr id="14" name="TextBox 13">
            <a:extLst>
              <a:ext uri="{FF2B5EF4-FFF2-40B4-BE49-F238E27FC236}">
                <a16:creationId xmlns:a16="http://schemas.microsoft.com/office/drawing/2014/main" id="{1DE9D0A7-6ED5-244C-9326-74BAF05E57E2}"/>
              </a:ext>
            </a:extLst>
          </p:cNvPr>
          <p:cNvSpPr txBox="1"/>
          <p:nvPr/>
        </p:nvSpPr>
        <p:spPr>
          <a:xfrm>
            <a:off x="4779238" y="4016156"/>
            <a:ext cx="6838603" cy="1569660"/>
          </a:xfrm>
          <a:prstGeom prst="rect">
            <a:avLst/>
          </a:prstGeom>
          <a:noFill/>
        </p:spPr>
        <p:txBody>
          <a:bodyPr wrap="square" rtlCol="0">
            <a:spAutoFit/>
          </a:bodyPr>
          <a:lstStyle/>
          <a:p>
            <a:r>
              <a:rPr lang="en-US" sz="3200" dirty="0"/>
              <a:t>The only legal jewelry in any of these pictures is the small stud earring in the picture on the bottom left.</a:t>
            </a:r>
          </a:p>
        </p:txBody>
      </p:sp>
    </p:spTree>
    <p:extLst>
      <p:ext uri="{BB962C8B-B14F-4D97-AF65-F5344CB8AC3E}">
        <p14:creationId xmlns:p14="http://schemas.microsoft.com/office/powerpoint/2010/main" val="1228164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96656B-9B2D-1545-9CAE-BD6652A18A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08" y="187537"/>
            <a:ext cx="6503708" cy="5660370"/>
          </a:xfrm>
          <a:prstGeom prst="rect">
            <a:avLst/>
          </a:prstGeom>
        </p:spPr>
      </p:pic>
      <p:sp>
        <p:nvSpPr>
          <p:cNvPr id="4" name="TextBox 3">
            <a:extLst>
              <a:ext uri="{FF2B5EF4-FFF2-40B4-BE49-F238E27FC236}">
                <a16:creationId xmlns:a16="http://schemas.microsoft.com/office/drawing/2014/main" id="{50E5D6C5-6476-A843-BE56-3E41418CEEBC}"/>
              </a:ext>
            </a:extLst>
          </p:cNvPr>
          <p:cNvSpPr txBox="1"/>
          <p:nvPr/>
        </p:nvSpPr>
        <p:spPr>
          <a:xfrm>
            <a:off x="6690416" y="552893"/>
            <a:ext cx="5047928" cy="5724644"/>
          </a:xfrm>
          <a:prstGeom prst="rect">
            <a:avLst/>
          </a:prstGeom>
          <a:noFill/>
        </p:spPr>
        <p:txBody>
          <a:bodyPr wrap="square" rtlCol="0">
            <a:spAutoFit/>
          </a:bodyPr>
          <a:lstStyle/>
          <a:p>
            <a:pPr algn="ctr"/>
            <a:r>
              <a:rPr lang="en-US" sz="4400" dirty="0"/>
              <a:t>Players shall not wear body paint or glitter on their </a:t>
            </a:r>
          </a:p>
          <a:p>
            <a:pPr algn="ctr"/>
            <a:endParaRPr lang="en-US" sz="4000" dirty="0"/>
          </a:p>
          <a:p>
            <a:pPr marL="571500" indent="-571500">
              <a:buFont typeface="Arial" panose="020B0604020202020204" pitchFamily="34" charset="0"/>
              <a:buChar char="•"/>
            </a:pPr>
            <a:r>
              <a:rPr lang="en-US" sz="4400" dirty="0"/>
              <a:t>Hair </a:t>
            </a:r>
          </a:p>
          <a:p>
            <a:pPr marL="571500" indent="-571500">
              <a:buFont typeface="Arial" panose="020B0604020202020204" pitchFamily="34" charset="0"/>
              <a:buChar char="•"/>
            </a:pPr>
            <a:r>
              <a:rPr lang="en-US" sz="4400" dirty="0"/>
              <a:t>Face</a:t>
            </a:r>
          </a:p>
          <a:p>
            <a:pPr marL="571500" indent="-571500">
              <a:buFont typeface="Arial" panose="020B0604020202020204" pitchFamily="34" charset="0"/>
              <a:buChar char="•"/>
            </a:pPr>
            <a:r>
              <a:rPr lang="en-US" sz="4400" dirty="0"/>
              <a:t>Uniform  </a:t>
            </a:r>
          </a:p>
          <a:p>
            <a:pPr marL="571500" indent="-571500">
              <a:buFont typeface="Arial" panose="020B0604020202020204" pitchFamily="34" charset="0"/>
              <a:buChar char="•"/>
            </a:pPr>
            <a:r>
              <a:rPr lang="en-US" sz="4400" dirty="0"/>
              <a:t>Body</a:t>
            </a:r>
          </a:p>
          <a:p>
            <a:endParaRPr lang="en-US" dirty="0"/>
          </a:p>
        </p:txBody>
      </p:sp>
    </p:spTree>
    <p:extLst>
      <p:ext uri="{BB962C8B-B14F-4D97-AF65-F5344CB8AC3E}">
        <p14:creationId xmlns:p14="http://schemas.microsoft.com/office/powerpoint/2010/main" val="2320523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A5E881-8EA1-F249-AF53-A110515C2D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626350" cy="6107756"/>
          </a:xfrm>
          <a:prstGeom prst="rect">
            <a:avLst/>
          </a:prstGeom>
        </p:spPr>
      </p:pic>
      <p:sp>
        <p:nvSpPr>
          <p:cNvPr id="5" name="TextBox 4">
            <a:extLst>
              <a:ext uri="{FF2B5EF4-FFF2-40B4-BE49-F238E27FC236}">
                <a16:creationId xmlns:a16="http://schemas.microsoft.com/office/drawing/2014/main" id="{FA9BBD8D-8DFC-9845-B733-CF64B5BDE1B7}"/>
              </a:ext>
            </a:extLst>
          </p:cNvPr>
          <p:cNvSpPr txBox="1"/>
          <p:nvPr/>
        </p:nvSpPr>
        <p:spPr>
          <a:xfrm>
            <a:off x="7626350" y="237744"/>
            <a:ext cx="4407154" cy="5016758"/>
          </a:xfrm>
          <a:prstGeom prst="rect">
            <a:avLst/>
          </a:prstGeom>
          <a:noFill/>
        </p:spPr>
        <p:txBody>
          <a:bodyPr wrap="square" rtlCol="0">
            <a:spAutoFit/>
          </a:bodyPr>
          <a:lstStyle/>
          <a:p>
            <a:pPr algn="ctr"/>
            <a:r>
              <a:rPr lang="en-US" sz="4000" dirty="0"/>
              <a:t>While Players are allowed to wear medical ID’s and religious jewelry, they are never allowed to wear a chain around their neck.</a:t>
            </a:r>
          </a:p>
        </p:txBody>
      </p:sp>
    </p:spTree>
    <p:extLst>
      <p:ext uri="{BB962C8B-B14F-4D97-AF65-F5344CB8AC3E}">
        <p14:creationId xmlns:p14="http://schemas.microsoft.com/office/powerpoint/2010/main" val="2646163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F14D22-7DD6-FA4B-900B-861A8CA72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459" y="368711"/>
            <a:ext cx="10474785" cy="5731486"/>
          </a:xfrm>
          <a:prstGeom prst="rect">
            <a:avLst/>
          </a:prstGeom>
        </p:spPr>
      </p:pic>
      <p:sp>
        <p:nvSpPr>
          <p:cNvPr id="6" name="Rectangle 5">
            <a:extLst>
              <a:ext uri="{FF2B5EF4-FFF2-40B4-BE49-F238E27FC236}">
                <a16:creationId xmlns:a16="http://schemas.microsoft.com/office/drawing/2014/main" id="{ADB37BE7-B916-784E-902B-CFE2B3313638}"/>
              </a:ext>
            </a:extLst>
          </p:cNvPr>
          <p:cNvSpPr/>
          <p:nvPr/>
        </p:nvSpPr>
        <p:spPr>
          <a:xfrm>
            <a:off x="3048000" y="2828836"/>
            <a:ext cx="6096000" cy="1200329"/>
          </a:xfrm>
          <a:prstGeom prst="rect">
            <a:avLst/>
          </a:prstGeom>
        </p:spPr>
        <p:txBody>
          <a:bodyPr>
            <a:spAutoFit/>
          </a:bodyPr>
          <a:lstStyle/>
          <a:p>
            <a:r>
              <a:rPr lang="en-US" dirty="0"/>
              <a:t>https://</a:t>
            </a:r>
            <a:r>
              <a:rPr lang="en-US" dirty="0" err="1"/>
              <a:t>zoom.us</a:t>
            </a:r>
            <a:r>
              <a:rPr lang="en-US" dirty="0"/>
              <a:t>/rec/play/VedVvXEIIwMr8ajYvRdLlywFtpcq5VdhQoyQRAvmaKYWMXl1ThNByH-fojxFw4cz8SXgbap61sE0aKhU.0cGYhwHuCXNJKs1R?autoplay=</a:t>
            </a:r>
            <a:r>
              <a:rPr lang="en-US" dirty="0" err="1"/>
              <a:t>true&amp;startTime</a:t>
            </a:r>
            <a:r>
              <a:rPr lang="en-US" dirty="0"/>
              <a:t>=1785883338000</a:t>
            </a:r>
          </a:p>
        </p:txBody>
      </p:sp>
    </p:spTree>
    <p:extLst>
      <p:ext uri="{BB962C8B-B14F-4D97-AF65-F5344CB8AC3E}">
        <p14:creationId xmlns:p14="http://schemas.microsoft.com/office/powerpoint/2010/main" val="3909643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1A268A-CA93-A549-9354-EC6125E5E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432" y="306755"/>
            <a:ext cx="10854813" cy="5705360"/>
          </a:xfrm>
          <a:prstGeom prst="rect">
            <a:avLst/>
          </a:prstGeom>
        </p:spPr>
      </p:pic>
    </p:spTree>
    <p:extLst>
      <p:ext uri="{BB962C8B-B14F-4D97-AF65-F5344CB8AC3E}">
        <p14:creationId xmlns:p14="http://schemas.microsoft.com/office/powerpoint/2010/main" val="8215455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B60528-DA8D-0C45-BBD5-B775B9EE73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4579" y="120240"/>
            <a:ext cx="6311900" cy="6074082"/>
          </a:xfrm>
          <a:prstGeom prst="rect">
            <a:avLst/>
          </a:prstGeom>
        </p:spPr>
      </p:pic>
    </p:spTree>
    <p:extLst>
      <p:ext uri="{BB962C8B-B14F-4D97-AF65-F5344CB8AC3E}">
        <p14:creationId xmlns:p14="http://schemas.microsoft.com/office/powerpoint/2010/main" val="693938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607995-50E2-6643-99A6-B95B4AD2AD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0884" y="0"/>
            <a:ext cx="9477596" cy="6201644"/>
          </a:xfrm>
          <a:prstGeom prst="rect">
            <a:avLst/>
          </a:prstGeom>
        </p:spPr>
      </p:pic>
    </p:spTree>
    <p:extLst>
      <p:ext uri="{BB962C8B-B14F-4D97-AF65-F5344CB8AC3E}">
        <p14:creationId xmlns:p14="http://schemas.microsoft.com/office/powerpoint/2010/main" val="3165088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B830A-6104-BD7F-CA1B-9C80C229A8D6}"/>
              </a:ext>
            </a:extLst>
          </p:cNvPr>
          <p:cNvSpPr>
            <a:spLocks noGrp="1"/>
          </p:cNvSpPr>
          <p:nvPr>
            <p:ph type="title"/>
          </p:nvPr>
        </p:nvSpPr>
        <p:spPr/>
        <p:txBody>
          <a:bodyPr/>
          <a:lstStyle/>
          <a:p>
            <a:r>
              <a:rPr lang="en-US" dirty="0"/>
              <a:t>SECOND REFEREE RESPONSIBILITIES </a:t>
            </a:r>
            <a:br>
              <a:rPr lang="en-US" dirty="0"/>
            </a:br>
            <a:r>
              <a:rPr lang="en-US" dirty="0"/>
              <a:t>5-5-3b(21)</a:t>
            </a:r>
          </a:p>
        </p:txBody>
      </p:sp>
      <p:sp>
        <p:nvSpPr>
          <p:cNvPr id="3" name="Content Placeholder 2">
            <a:extLst>
              <a:ext uri="{FF2B5EF4-FFF2-40B4-BE49-F238E27FC236}">
                <a16:creationId xmlns:a16="http://schemas.microsoft.com/office/drawing/2014/main" id="{0DAC766B-E7DE-80AC-B7C7-9B103733E859}"/>
              </a:ext>
            </a:extLst>
          </p:cNvPr>
          <p:cNvSpPr>
            <a:spLocks noGrp="1"/>
          </p:cNvSpPr>
          <p:nvPr>
            <p:ph idx="1"/>
          </p:nvPr>
        </p:nvSpPr>
        <p:spPr>
          <a:xfrm>
            <a:off x="146304" y="1780654"/>
            <a:ext cx="5949696" cy="3926725"/>
          </a:xfrm>
        </p:spPr>
        <p:txBody>
          <a:bodyPr>
            <a:normAutofit lnSpcReduction="10000"/>
          </a:bodyPr>
          <a:lstStyle/>
          <a:p>
            <a:r>
              <a:rPr lang="en-US" sz="3200" b="1" dirty="0"/>
              <a:t>Between sets, the second referee will provide a double whistle warning at two minutes, 30 seconds instead of 2 minutes, 45 seconds.</a:t>
            </a:r>
          </a:p>
          <a:p>
            <a:r>
              <a:rPr lang="en-US" sz="3200" b="1" dirty="0"/>
              <a:t>Teams should be on the court ready to play when the horn sounds at the end of the 3 minutes.</a:t>
            </a:r>
          </a:p>
          <a:p>
            <a:pPr marL="0" indent="0">
              <a:buNone/>
            </a:pPr>
            <a:endParaRPr lang="en-US" dirty="0"/>
          </a:p>
          <a:p>
            <a:pPr marL="0" indent="0">
              <a:buNone/>
            </a:pPr>
            <a:endParaRPr lang="en-US" sz="2400" dirty="0"/>
          </a:p>
        </p:txBody>
      </p:sp>
      <p:sp>
        <p:nvSpPr>
          <p:cNvPr id="4" name="Footer Placeholder 3">
            <a:extLst>
              <a:ext uri="{FF2B5EF4-FFF2-40B4-BE49-F238E27FC236}">
                <a16:creationId xmlns:a16="http://schemas.microsoft.com/office/drawing/2014/main" id="{AF1EEAA6-2226-07B8-AD8B-2FA55309E76A}"/>
              </a:ext>
            </a:extLst>
          </p:cNvPr>
          <p:cNvSpPr>
            <a:spLocks noGrp="1"/>
          </p:cNvSpPr>
          <p:nvPr>
            <p:ph type="ftr" sz="quarter" idx="4294967295"/>
          </p:nvPr>
        </p:nvSpPr>
        <p:spPr>
          <a:xfrm>
            <a:off x="10199688" y="6524625"/>
            <a:ext cx="1992312" cy="295275"/>
          </a:xfrm>
        </p:spPr>
        <p:txBody>
          <a:bodyPr/>
          <a:lstStyle/>
          <a:p>
            <a:pPr>
              <a:defRPr/>
            </a:pPr>
            <a:r>
              <a:rPr lang="en-US" dirty="0"/>
              <a:t>www.nfhs.org</a:t>
            </a:r>
          </a:p>
        </p:txBody>
      </p:sp>
      <p:pic>
        <p:nvPicPr>
          <p:cNvPr id="7" name="Picture 6">
            <a:extLst>
              <a:ext uri="{FF2B5EF4-FFF2-40B4-BE49-F238E27FC236}">
                <a16:creationId xmlns:a16="http://schemas.microsoft.com/office/drawing/2014/main" id="{72FCD0F6-948E-781E-A69E-D5D02E4F38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2468" y="1481326"/>
            <a:ext cx="5589492" cy="4558057"/>
          </a:xfrm>
          <a:prstGeom prst="rect">
            <a:avLst/>
          </a:prstGeom>
        </p:spPr>
      </p:pic>
    </p:spTree>
    <p:extLst>
      <p:ext uri="{BB962C8B-B14F-4D97-AF65-F5344CB8AC3E}">
        <p14:creationId xmlns:p14="http://schemas.microsoft.com/office/powerpoint/2010/main" val="509138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288F5F-E54C-0644-A729-1A7DE7A14050}"/>
              </a:ext>
            </a:extLst>
          </p:cNvPr>
          <p:cNvSpPr/>
          <p:nvPr/>
        </p:nvSpPr>
        <p:spPr>
          <a:xfrm>
            <a:off x="329184" y="1463040"/>
            <a:ext cx="11247120" cy="4154984"/>
          </a:xfrm>
          <a:prstGeom prst="rect">
            <a:avLst/>
          </a:prstGeom>
        </p:spPr>
        <p:txBody>
          <a:bodyPr wrap="square">
            <a:spAutoFit/>
          </a:bodyPr>
          <a:lstStyle/>
          <a:p>
            <a:r>
              <a:rPr lang="en-US" sz="4400" b="1" dirty="0">
                <a:latin typeface="Calibri" panose="020F0502020204030204" pitchFamily="34" charset="0"/>
                <a:cs typeface="Calibri" panose="020F0502020204030204" pitchFamily="34" charset="0"/>
              </a:rPr>
              <a:t>Team benches shall be:</a:t>
            </a:r>
          </a:p>
          <a:p>
            <a:pPr marL="571500" indent="-571500">
              <a:buFont typeface="Arial" panose="020B0604020202020204" pitchFamily="34" charset="0"/>
              <a:buChar char="•"/>
            </a:pPr>
            <a:r>
              <a:rPr lang="en-US" sz="4400" b="1" dirty="0">
                <a:latin typeface="Calibri" panose="020F0502020204030204" pitchFamily="34" charset="0"/>
                <a:cs typeface="Calibri" panose="020F0502020204030204" pitchFamily="34" charset="0"/>
              </a:rPr>
              <a:t>On the same side of the court as the officials' table,</a:t>
            </a:r>
          </a:p>
          <a:p>
            <a:pPr marL="571500" indent="-571500">
              <a:buFont typeface="Arial" panose="020B0604020202020204" pitchFamily="34" charset="0"/>
              <a:buChar char="•"/>
            </a:pPr>
            <a:r>
              <a:rPr lang="en-US" sz="4400" b="1" dirty="0">
                <a:latin typeface="Calibri" panose="020F0502020204030204" pitchFamily="34" charset="0"/>
                <a:cs typeface="Calibri" panose="020F0502020204030204" pitchFamily="34" charset="0"/>
              </a:rPr>
              <a:t>Placed no closer to the sideline than 6 feet  </a:t>
            </a:r>
          </a:p>
          <a:p>
            <a:pPr marL="571500" indent="-571500">
              <a:buFont typeface="Arial" panose="020B0604020202020204" pitchFamily="34" charset="0"/>
              <a:buChar char="•"/>
            </a:pPr>
            <a:r>
              <a:rPr lang="en-US" sz="4400" b="1" dirty="0">
                <a:latin typeface="Calibri" panose="020F0502020204030204" pitchFamily="34" charset="0"/>
                <a:cs typeface="Calibri" panose="020F0502020204030204" pitchFamily="34" charset="0"/>
              </a:rPr>
              <a:t>No closer to the out-of-bounds extension of the center line than 10 feet.</a:t>
            </a:r>
            <a:endParaRPr lang="en-US" sz="4400" b="1" dirty="0">
              <a:effectLst/>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4B12F7ED-B4AC-3844-B927-2EE0A485AD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7168" y="0"/>
            <a:ext cx="6601968" cy="1236030"/>
          </a:xfrm>
          <a:prstGeom prst="rect">
            <a:avLst/>
          </a:prstGeom>
        </p:spPr>
      </p:pic>
    </p:spTree>
    <p:extLst>
      <p:ext uri="{BB962C8B-B14F-4D97-AF65-F5344CB8AC3E}">
        <p14:creationId xmlns:p14="http://schemas.microsoft.com/office/powerpoint/2010/main" val="1486441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4E00A2-7703-9B41-AB03-88CB7C797F8A}"/>
              </a:ext>
            </a:extLst>
          </p:cNvPr>
          <p:cNvSpPr/>
          <p:nvPr/>
        </p:nvSpPr>
        <p:spPr>
          <a:xfrm>
            <a:off x="135636" y="4370832"/>
            <a:ext cx="12056364" cy="1815882"/>
          </a:xfrm>
          <a:prstGeom prst="rect">
            <a:avLst/>
          </a:prstGeom>
        </p:spPr>
        <p:txBody>
          <a:bodyPr wrap="square">
            <a:spAutoFit/>
          </a:bodyPr>
          <a:lstStyle/>
          <a:p>
            <a:r>
              <a:rPr lang="en-US" sz="2800" dirty="0">
                <a:latin typeface="Helvetica" pitchFamily="2" charset="0"/>
              </a:rPr>
              <a:t>12-2-5 The head coach may stand in the coaching zone, defined as the libero replacement zone and the area beyond the end line and sideline extended to coach. During play, the head coach shall be no closer to the court than six feet from the sideline. </a:t>
            </a:r>
            <a:endParaRPr lang="en-US" sz="2800" dirty="0">
              <a:effectLst/>
              <a:latin typeface="Helvetica" pitchFamily="2" charset="0"/>
            </a:endParaRPr>
          </a:p>
        </p:txBody>
      </p:sp>
      <p:pic>
        <p:nvPicPr>
          <p:cNvPr id="4" name="Picture 3">
            <a:extLst>
              <a:ext uri="{FF2B5EF4-FFF2-40B4-BE49-F238E27FC236}">
                <a16:creationId xmlns:a16="http://schemas.microsoft.com/office/drawing/2014/main" id="{F1274764-0D6E-5C44-AC80-7D8A4A0DF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512" y="56078"/>
            <a:ext cx="8252860" cy="4314753"/>
          </a:xfrm>
          <a:prstGeom prst="rect">
            <a:avLst/>
          </a:prstGeom>
        </p:spPr>
      </p:pic>
    </p:spTree>
    <p:extLst>
      <p:ext uri="{BB962C8B-B14F-4D97-AF65-F5344CB8AC3E}">
        <p14:creationId xmlns:p14="http://schemas.microsoft.com/office/powerpoint/2010/main" val="2542116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974000-1364-2643-8F78-3C7BAD435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796" y="293576"/>
            <a:ext cx="7828187" cy="5724451"/>
          </a:xfrm>
          <a:prstGeom prst="rect">
            <a:avLst/>
          </a:prstGeom>
        </p:spPr>
      </p:pic>
      <p:sp>
        <p:nvSpPr>
          <p:cNvPr id="7" name="TextBox 6">
            <a:extLst>
              <a:ext uri="{FF2B5EF4-FFF2-40B4-BE49-F238E27FC236}">
                <a16:creationId xmlns:a16="http://schemas.microsoft.com/office/drawing/2014/main" id="{D9F6A048-2200-3D4A-86AA-AAF2BE0C80A0}"/>
              </a:ext>
            </a:extLst>
          </p:cNvPr>
          <p:cNvSpPr txBox="1"/>
          <p:nvPr/>
        </p:nvSpPr>
        <p:spPr>
          <a:xfrm>
            <a:off x="7983983" y="506227"/>
            <a:ext cx="4052073" cy="5016758"/>
          </a:xfrm>
          <a:prstGeom prst="rect">
            <a:avLst/>
          </a:prstGeom>
          <a:noFill/>
        </p:spPr>
        <p:txBody>
          <a:bodyPr wrap="square" rtlCol="0">
            <a:spAutoFit/>
          </a:bodyPr>
          <a:lstStyle/>
          <a:p>
            <a:r>
              <a:rPr lang="en-US" sz="4000" dirty="0"/>
              <a:t>There needs to be a minimum of 7 to 8 feet between the sideline and the bench in order to give the coach room to stand</a:t>
            </a:r>
          </a:p>
        </p:txBody>
      </p:sp>
    </p:spTree>
    <p:extLst>
      <p:ext uri="{BB962C8B-B14F-4D97-AF65-F5344CB8AC3E}">
        <p14:creationId xmlns:p14="http://schemas.microsoft.com/office/powerpoint/2010/main" val="7626028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AB374-F1D7-DC42-AABC-7D35B3C9AB11}"/>
              </a:ext>
            </a:extLst>
          </p:cNvPr>
          <p:cNvSpPr>
            <a:spLocks noGrp="1"/>
          </p:cNvSpPr>
          <p:nvPr>
            <p:ph type="title"/>
          </p:nvPr>
        </p:nvSpPr>
        <p:spPr>
          <a:xfrm>
            <a:off x="838200" y="365125"/>
            <a:ext cx="7859233" cy="1038373"/>
          </a:xfrm>
        </p:spPr>
        <p:txBody>
          <a:bodyPr/>
          <a:lstStyle/>
          <a:p>
            <a:r>
              <a:rPr lang="en-US" dirty="0"/>
              <a:t>Scorer’s Table </a:t>
            </a:r>
          </a:p>
        </p:txBody>
      </p:sp>
      <p:sp>
        <p:nvSpPr>
          <p:cNvPr id="3" name="Content Placeholder 2">
            <a:extLst>
              <a:ext uri="{FF2B5EF4-FFF2-40B4-BE49-F238E27FC236}">
                <a16:creationId xmlns:a16="http://schemas.microsoft.com/office/drawing/2014/main" id="{F1FD8B2B-C622-3C43-BBFF-BBFC9C2FA77A}"/>
              </a:ext>
            </a:extLst>
          </p:cNvPr>
          <p:cNvSpPr>
            <a:spLocks noGrp="1"/>
          </p:cNvSpPr>
          <p:nvPr>
            <p:ph idx="1"/>
          </p:nvPr>
        </p:nvSpPr>
        <p:spPr>
          <a:xfrm>
            <a:off x="476693" y="1804360"/>
            <a:ext cx="11282916" cy="4351338"/>
          </a:xfrm>
        </p:spPr>
        <p:txBody>
          <a:bodyPr>
            <a:normAutofit lnSpcReduction="10000"/>
          </a:bodyPr>
          <a:lstStyle/>
          <a:p>
            <a:r>
              <a:rPr lang="en-US" sz="4000" b="1" dirty="0"/>
              <a:t>The only people allowed to be  at the scorer’s table are the:</a:t>
            </a:r>
          </a:p>
          <a:p>
            <a:pPr marL="1371600" lvl="2" indent="-457200"/>
            <a:r>
              <a:rPr lang="en-US" sz="4000" b="1" dirty="0"/>
              <a:t>Clock Operator</a:t>
            </a:r>
          </a:p>
          <a:p>
            <a:pPr marL="1371600" lvl="2" indent="-457200"/>
            <a:r>
              <a:rPr lang="en-US" sz="4000" b="1" dirty="0"/>
              <a:t>Official Scorer(s)</a:t>
            </a:r>
          </a:p>
          <a:p>
            <a:pPr marL="1371600" lvl="2" indent="-457200"/>
            <a:r>
              <a:rPr lang="en-US" sz="4000" b="1" dirty="0"/>
              <a:t>Libero Tracker </a:t>
            </a:r>
          </a:p>
          <a:p>
            <a:pPr lvl="1"/>
            <a:endParaRPr lang="en-US" sz="3600" b="1" dirty="0"/>
          </a:p>
          <a:p>
            <a:pPr lvl="1"/>
            <a:r>
              <a:rPr lang="en-US" sz="4000" b="1" dirty="0"/>
              <a:t>The scorer’s table should be at least 8 feet away from the sideline</a:t>
            </a:r>
          </a:p>
          <a:p>
            <a:endParaRPr lang="en-US" dirty="0"/>
          </a:p>
        </p:txBody>
      </p:sp>
    </p:spTree>
    <p:extLst>
      <p:ext uri="{BB962C8B-B14F-4D97-AF65-F5344CB8AC3E}">
        <p14:creationId xmlns:p14="http://schemas.microsoft.com/office/powerpoint/2010/main" val="27652459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4C9EC-349C-BF46-A5D0-07F535E64A0E}"/>
              </a:ext>
            </a:extLst>
          </p:cNvPr>
          <p:cNvSpPr>
            <a:spLocks noGrp="1"/>
          </p:cNvSpPr>
          <p:nvPr>
            <p:ph type="title"/>
          </p:nvPr>
        </p:nvSpPr>
        <p:spPr/>
        <p:txBody>
          <a:bodyPr/>
          <a:lstStyle/>
          <a:p>
            <a:r>
              <a:rPr lang="en-US" dirty="0"/>
              <a:t>Scorer’s Table</a:t>
            </a:r>
          </a:p>
        </p:txBody>
      </p:sp>
      <p:sp>
        <p:nvSpPr>
          <p:cNvPr id="3" name="Content Placeholder 2">
            <a:extLst>
              <a:ext uri="{FF2B5EF4-FFF2-40B4-BE49-F238E27FC236}">
                <a16:creationId xmlns:a16="http://schemas.microsoft.com/office/drawing/2014/main" id="{38A940BA-BA5D-284F-8BAB-CB01E4F57CAA}"/>
              </a:ext>
            </a:extLst>
          </p:cNvPr>
          <p:cNvSpPr>
            <a:spLocks noGrp="1"/>
          </p:cNvSpPr>
          <p:nvPr>
            <p:ph idx="1"/>
          </p:nvPr>
        </p:nvSpPr>
        <p:spPr>
          <a:xfrm>
            <a:off x="146304" y="1825625"/>
            <a:ext cx="11868912" cy="4351338"/>
          </a:xfrm>
        </p:spPr>
        <p:txBody>
          <a:bodyPr>
            <a:normAutofit/>
          </a:bodyPr>
          <a:lstStyle/>
          <a:p>
            <a:r>
              <a:rPr lang="en-US" sz="3600" b="1" dirty="0"/>
              <a:t>The NFHS has produced new scoresheets and libero tracking sheets due to the new rules allowing for up to 2 </a:t>
            </a:r>
            <a:r>
              <a:rPr lang="en-US" sz="3600" b="1" dirty="0" err="1"/>
              <a:t>liberos</a:t>
            </a:r>
            <a:r>
              <a:rPr lang="en-US" sz="3600" b="1" dirty="0"/>
              <a:t> in a game, </a:t>
            </a:r>
          </a:p>
          <a:p>
            <a:r>
              <a:rPr lang="en-US" sz="3600" b="1" dirty="0"/>
              <a:t>These sheets are available on the FHSAA Central Hub under the volleyball tab</a:t>
            </a:r>
          </a:p>
          <a:p>
            <a:r>
              <a:rPr lang="en-US" b="1" dirty="0"/>
              <a:t>https://www1.arbitersports.com/front/103524/Site/Sports/Volleyball</a:t>
            </a:r>
          </a:p>
        </p:txBody>
      </p:sp>
    </p:spTree>
    <p:extLst>
      <p:ext uri="{BB962C8B-B14F-4D97-AF65-F5344CB8AC3E}">
        <p14:creationId xmlns:p14="http://schemas.microsoft.com/office/powerpoint/2010/main" val="13929688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268FFC-FA61-2747-91C5-7F0A12DB4C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4980" y="139169"/>
            <a:ext cx="5048641" cy="6255195"/>
          </a:xfrm>
          <a:prstGeom prst="rect">
            <a:avLst/>
          </a:prstGeom>
        </p:spPr>
      </p:pic>
      <p:pic>
        <p:nvPicPr>
          <p:cNvPr id="4" name="Picture 3">
            <a:extLst>
              <a:ext uri="{FF2B5EF4-FFF2-40B4-BE49-F238E27FC236}">
                <a16:creationId xmlns:a16="http://schemas.microsoft.com/office/drawing/2014/main" id="{E72B53BB-AAE4-4E48-A722-49F379891A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9169"/>
            <a:ext cx="7034981" cy="6255195"/>
          </a:xfrm>
          <a:prstGeom prst="rect">
            <a:avLst/>
          </a:prstGeom>
        </p:spPr>
      </p:pic>
    </p:spTree>
    <p:extLst>
      <p:ext uri="{BB962C8B-B14F-4D97-AF65-F5344CB8AC3E}">
        <p14:creationId xmlns:p14="http://schemas.microsoft.com/office/powerpoint/2010/main" val="18367341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3A83F-22CF-FC46-BEB0-B080E56D3AA4}"/>
              </a:ext>
            </a:extLst>
          </p:cNvPr>
          <p:cNvSpPr>
            <a:spLocks noGrp="1"/>
          </p:cNvSpPr>
          <p:nvPr>
            <p:ph type="title"/>
          </p:nvPr>
        </p:nvSpPr>
        <p:spPr>
          <a:xfrm>
            <a:off x="1591493" y="2201514"/>
            <a:ext cx="8200939" cy="2111332"/>
          </a:xfrm>
        </p:spPr>
        <p:txBody>
          <a:bodyPr>
            <a:normAutofit/>
          </a:bodyPr>
          <a:lstStyle/>
          <a:p>
            <a:pPr algn="ctr"/>
            <a:r>
              <a:rPr lang="en-US" sz="7200" dirty="0"/>
              <a:t>Miscellaneous </a:t>
            </a:r>
          </a:p>
        </p:txBody>
      </p:sp>
    </p:spTree>
    <p:extLst>
      <p:ext uri="{BB962C8B-B14F-4D97-AF65-F5344CB8AC3E}">
        <p14:creationId xmlns:p14="http://schemas.microsoft.com/office/powerpoint/2010/main" val="35176393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A2A593-6A3A-3942-B468-2B97EB14A3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5700" y="376517"/>
            <a:ext cx="10357931" cy="5407595"/>
          </a:xfrm>
          <a:prstGeom prst="rect">
            <a:avLst/>
          </a:prstGeom>
        </p:spPr>
      </p:pic>
    </p:spTree>
    <p:extLst>
      <p:ext uri="{BB962C8B-B14F-4D97-AF65-F5344CB8AC3E}">
        <p14:creationId xmlns:p14="http://schemas.microsoft.com/office/powerpoint/2010/main" val="1737036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778DB3-1E14-1D4A-88A5-5D10C3FBF2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2771" y="137899"/>
            <a:ext cx="10483703" cy="5974080"/>
          </a:xfrm>
          <a:prstGeom prst="rect">
            <a:avLst/>
          </a:prstGeom>
        </p:spPr>
      </p:pic>
    </p:spTree>
    <p:extLst>
      <p:ext uri="{BB962C8B-B14F-4D97-AF65-F5344CB8AC3E}">
        <p14:creationId xmlns:p14="http://schemas.microsoft.com/office/powerpoint/2010/main" val="32966121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BBB1BB-E156-5049-81EB-93ECB37AD8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053" y="256031"/>
            <a:ext cx="10807067" cy="5577841"/>
          </a:xfrm>
          <a:prstGeom prst="rect">
            <a:avLst/>
          </a:prstGeom>
        </p:spPr>
      </p:pic>
    </p:spTree>
    <p:extLst>
      <p:ext uri="{BB962C8B-B14F-4D97-AF65-F5344CB8AC3E}">
        <p14:creationId xmlns:p14="http://schemas.microsoft.com/office/powerpoint/2010/main" val="274205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A9EA5-371F-2C1A-EEE4-3021A702813D}"/>
              </a:ext>
            </a:extLst>
          </p:cNvPr>
          <p:cNvSpPr>
            <a:spLocks noGrp="1"/>
          </p:cNvSpPr>
          <p:nvPr>
            <p:ph type="title"/>
          </p:nvPr>
        </p:nvSpPr>
        <p:spPr/>
        <p:txBody>
          <a:bodyPr>
            <a:normAutofit fontScale="90000"/>
          </a:bodyPr>
          <a:lstStyle/>
          <a:p>
            <a:r>
              <a:rPr lang="en-US" dirty="0"/>
              <a:t>PLAYER POSITIONS</a:t>
            </a:r>
            <a:br>
              <a:rPr lang="en-US" dirty="0"/>
            </a:br>
            <a:r>
              <a:rPr lang="en-US" sz="3100" dirty="0"/>
              <a:t>5-7-3c, 5-7-3d, 6-4-2, 8-1-6, 9-8-2, 10-3-6c, 10-4, 11-4-1b</a:t>
            </a:r>
            <a:endParaRPr lang="en-US" sz="3100" cap="none" dirty="0"/>
          </a:p>
        </p:txBody>
      </p:sp>
      <p:sp>
        <p:nvSpPr>
          <p:cNvPr id="3" name="Content Placeholder 2">
            <a:extLst>
              <a:ext uri="{FF2B5EF4-FFF2-40B4-BE49-F238E27FC236}">
                <a16:creationId xmlns:a16="http://schemas.microsoft.com/office/drawing/2014/main" id="{D33BB5DA-8C7D-A75C-A8D4-569D2CE4CBE1}"/>
              </a:ext>
            </a:extLst>
          </p:cNvPr>
          <p:cNvSpPr>
            <a:spLocks noGrp="1"/>
          </p:cNvSpPr>
          <p:nvPr>
            <p:ph idx="1"/>
          </p:nvPr>
        </p:nvSpPr>
        <p:spPr>
          <a:xfrm>
            <a:off x="182880" y="1825625"/>
            <a:ext cx="5913120" cy="4351338"/>
          </a:xfrm>
        </p:spPr>
        <p:txBody>
          <a:bodyPr>
            <a:normAutofit/>
          </a:bodyPr>
          <a:lstStyle/>
          <a:p>
            <a:r>
              <a:rPr lang="en-US" b="1" dirty="0"/>
              <a:t>A team may designate up to two liberos, but only one libero can be in the game at a time. </a:t>
            </a:r>
          </a:p>
          <a:p>
            <a:r>
              <a:rPr lang="en-US" b="1" dirty="0"/>
              <a:t>When two liberos are designated, either libero may serve in one position in the serve order. </a:t>
            </a:r>
          </a:p>
          <a:p>
            <a:r>
              <a:rPr lang="en-US" b="1" dirty="0"/>
              <a:t>If the L1 and L2 serve, they must serve in the same position throughout the set. </a:t>
            </a:r>
          </a:p>
        </p:txBody>
      </p:sp>
      <p:sp>
        <p:nvSpPr>
          <p:cNvPr id="4" name="Footer Placeholder 3">
            <a:extLst>
              <a:ext uri="{FF2B5EF4-FFF2-40B4-BE49-F238E27FC236}">
                <a16:creationId xmlns:a16="http://schemas.microsoft.com/office/drawing/2014/main" id="{2ADD66F6-16D8-5D02-D5BD-43780176D807}"/>
              </a:ext>
            </a:extLst>
          </p:cNvPr>
          <p:cNvSpPr>
            <a:spLocks noGrp="1"/>
          </p:cNvSpPr>
          <p:nvPr>
            <p:ph type="ftr" sz="quarter" idx="4294967295"/>
          </p:nvPr>
        </p:nvSpPr>
        <p:spPr>
          <a:xfrm>
            <a:off x="10199688" y="6524625"/>
            <a:ext cx="1992312" cy="295275"/>
          </a:xfrm>
        </p:spPr>
        <p:txBody>
          <a:bodyPr/>
          <a:lstStyle/>
          <a:p>
            <a:pPr>
              <a:defRPr/>
            </a:pPr>
            <a:r>
              <a:rPr lang="en-US" dirty="0"/>
              <a:t>www.nfhs.org</a:t>
            </a:r>
          </a:p>
        </p:txBody>
      </p:sp>
      <p:pic>
        <p:nvPicPr>
          <p:cNvPr id="8" name="Picture 7">
            <a:extLst>
              <a:ext uri="{FF2B5EF4-FFF2-40B4-BE49-F238E27FC236}">
                <a16:creationId xmlns:a16="http://schemas.microsoft.com/office/drawing/2014/main" id="{1DD2B5A2-1BA2-4C40-5ED7-66DAF176B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2423" y="1911096"/>
            <a:ext cx="5754255" cy="3035808"/>
          </a:xfrm>
          <a:prstGeom prst="rect">
            <a:avLst/>
          </a:prstGeom>
        </p:spPr>
      </p:pic>
    </p:spTree>
    <p:extLst>
      <p:ext uri="{BB962C8B-B14F-4D97-AF65-F5344CB8AC3E}">
        <p14:creationId xmlns:p14="http://schemas.microsoft.com/office/powerpoint/2010/main" val="442938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7D50C-3D0B-0B4F-80E5-DC21A925AE47}"/>
              </a:ext>
            </a:extLst>
          </p:cNvPr>
          <p:cNvSpPr>
            <a:spLocks noGrp="1"/>
          </p:cNvSpPr>
          <p:nvPr>
            <p:ph type="title"/>
          </p:nvPr>
        </p:nvSpPr>
        <p:spPr>
          <a:xfrm>
            <a:off x="170121" y="850605"/>
            <a:ext cx="9526771" cy="840083"/>
          </a:xfrm>
        </p:spPr>
        <p:txBody>
          <a:bodyPr>
            <a:normAutofit fontScale="90000"/>
          </a:bodyPr>
          <a:lstStyle/>
          <a:p>
            <a:r>
              <a:rPr lang="en-US" sz="4000" dirty="0"/>
              <a:t>Rule 6 The Team: Composition and Positions</a:t>
            </a:r>
            <a:br>
              <a:rPr lang="en-US" dirty="0"/>
            </a:br>
            <a:r>
              <a:rPr lang="en-US" sz="4000" dirty="0"/>
              <a:t>SECTION 3 THE CAPTAIN</a:t>
            </a:r>
            <a:br>
              <a:rPr lang="en-US" dirty="0"/>
            </a:br>
            <a:endParaRPr lang="en-US" dirty="0"/>
          </a:p>
        </p:txBody>
      </p:sp>
      <p:sp>
        <p:nvSpPr>
          <p:cNvPr id="3" name="Content Placeholder 2">
            <a:extLst>
              <a:ext uri="{FF2B5EF4-FFF2-40B4-BE49-F238E27FC236}">
                <a16:creationId xmlns:a16="http://schemas.microsoft.com/office/drawing/2014/main" id="{19385C0E-8ED5-8742-94A8-4D6F291C1DF1}"/>
              </a:ext>
            </a:extLst>
          </p:cNvPr>
          <p:cNvSpPr>
            <a:spLocks noGrp="1"/>
          </p:cNvSpPr>
          <p:nvPr>
            <p:ph idx="1"/>
          </p:nvPr>
        </p:nvSpPr>
        <p:spPr>
          <a:xfrm>
            <a:off x="170121" y="1690688"/>
            <a:ext cx="11802139" cy="4486275"/>
          </a:xfrm>
        </p:spPr>
        <p:txBody>
          <a:bodyPr>
            <a:normAutofit/>
          </a:bodyPr>
          <a:lstStyle/>
          <a:p>
            <a:r>
              <a:rPr lang="en-US" sz="3600" b="1" dirty="0"/>
              <a:t>ART. 2 ... During any dead ball, the playing captain may request the following for the captain's own team:</a:t>
            </a:r>
          </a:p>
          <a:p>
            <a:pPr lvl="1"/>
            <a:r>
              <a:rPr lang="en-US" sz="3600" b="1" dirty="0"/>
              <a:t>Time-out;</a:t>
            </a:r>
          </a:p>
          <a:p>
            <a:pPr lvl="1"/>
            <a:r>
              <a:rPr lang="en-US" sz="3600" b="1" dirty="0"/>
              <a:t>Verification of time-outs used;</a:t>
            </a:r>
          </a:p>
          <a:p>
            <a:pPr lvl="1"/>
            <a:r>
              <a:rPr lang="en-US" sz="3600" b="1" dirty="0"/>
              <a:t>Verification of serving order. The playing captain may request verification of the proper server for the opponent, and, if a signal is missed, ask the first referee to repeat the call.</a:t>
            </a:r>
          </a:p>
          <a:p>
            <a:endParaRPr lang="en-US" dirty="0"/>
          </a:p>
        </p:txBody>
      </p:sp>
    </p:spTree>
    <p:extLst>
      <p:ext uri="{BB962C8B-B14F-4D97-AF65-F5344CB8AC3E}">
        <p14:creationId xmlns:p14="http://schemas.microsoft.com/office/powerpoint/2010/main" val="19371994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25F0347-C862-B541-BA2E-016ECC3F6F5F}"/>
              </a:ext>
            </a:extLst>
          </p:cNvPr>
          <p:cNvSpPr txBox="1"/>
          <p:nvPr/>
        </p:nvSpPr>
        <p:spPr>
          <a:xfrm>
            <a:off x="5231219" y="1312908"/>
            <a:ext cx="6698511" cy="3477875"/>
          </a:xfrm>
          <a:prstGeom prst="rect">
            <a:avLst/>
          </a:prstGeom>
          <a:noFill/>
        </p:spPr>
        <p:txBody>
          <a:bodyPr wrap="square" rtlCol="0">
            <a:spAutoFit/>
          </a:bodyPr>
          <a:lstStyle/>
          <a:p>
            <a:r>
              <a:rPr lang="en-US" sz="4400" dirty="0"/>
              <a:t>Team captains are not allowed to come over to the referee stand to discuss or disputes calls with the R1.</a:t>
            </a:r>
          </a:p>
        </p:txBody>
      </p:sp>
      <p:pic>
        <p:nvPicPr>
          <p:cNvPr id="7" name="Picture 6">
            <a:extLst>
              <a:ext uri="{FF2B5EF4-FFF2-40B4-BE49-F238E27FC236}">
                <a16:creationId xmlns:a16="http://schemas.microsoft.com/office/drawing/2014/main" id="{71B9BE42-8D3C-9843-8D4C-8577974D2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61" y="233916"/>
            <a:ext cx="4595185" cy="5767914"/>
          </a:xfrm>
          <a:prstGeom prst="rect">
            <a:avLst/>
          </a:prstGeom>
        </p:spPr>
      </p:pic>
    </p:spTree>
    <p:extLst>
      <p:ext uri="{BB962C8B-B14F-4D97-AF65-F5344CB8AC3E}">
        <p14:creationId xmlns:p14="http://schemas.microsoft.com/office/powerpoint/2010/main" val="3585865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F107A-903F-0F42-A80D-46EBA4F46942}"/>
              </a:ext>
            </a:extLst>
          </p:cNvPr>
          <p:cNvSpPr>
            <a:spLocks noGrp="1"/>
          </p:cNvSpPr>
          <p:nvPr>
            <p:ph type="title"/>
          </p:nvPr>
        </p:nvSpPr>
        <p:spPr>
          <a:xfrm>
            <a:off x="497958" y="832958"/>
            <a:ext cx="8491151" cy="1325563"/>
          </a:xfrm>
        </p:spPr>
        <p:txBody>
          <a:bodyPr>
            <a:normAutofit fontScale="90000"/>
          </a:bodyPr>
          <a:lstStyle/>
          <a:p>
            <a:r>
              <a:rPr lang="en-US" sz="4900" dirty="0"/>
              <a:t>Rule 11 Time-outs and Intermission</a:t>
            </a:r>
            <a:br>
              <a:rPr lang="en-US" sz="4900" dirty="0"/>
            </a:br>
            <a:r>
              <a:rPr lang="en-US" sz="4900" dirty="0"/>
              <a:t>SECTION 3 REVIEWING DECISIONS</a:t>
            </a:r>
            <a:br>
              <a:rPr lang="en-US" dirty="0"/>
            </a:br>
            <a:endParaRPr lang="en-US" dirty="0"/>
          </a:p>
        </p:txBody>
      </p:sp>
      <p:sp>
        <p:nvSpPr>
          <p:cNvPr id="3" name="Content Placeholder 2">
            <a:extLst>
              <a:ext uri="{FF2B5EF4-FFF2-40B4-BE49-F238E27FC236}">
                <a16:creationId xmlns:a16="http://schemas.microsoft.com/office/drawing/2014/main" id="{B6309FC8-A278-5F4A-9E9A-1CBAE146C061}"/>
              </a:ext>
            </a:extLst>
          </p:cNvPr>
          <p:cNvSpPr>
            <a:spLocks noGrp="1"/>
          </p:cNvSpPr>
          <p:nvPr>
            <p:ph idx="1"/>
          </p:nvPr>
        </p:nvSpPr>
        <p:spPr>
          <a:xfrm>
            <a:off x="191386" y="2636873"/>
            <a:ext cx="11162414" cy="3540089"/>
          </a:xfrm>
        </p:spPr>
        <p:txBody>
          <a:bodyPr/>
          <a:lstStyle/>
          <a:p>
            <a:r>
              <a:rPr lang="en-US" sz="4800" b="1" dirty="0">
                <a:solidFill>
                  <a:srgbClr val="00205B"/>
                </a:solidFill>
                <a:ea typeface="+mj-ea"/>
              </a:rPr>
              <a:t>ART. 3 ... Decisions based on the judgment of the referee(s) are:</a:t>
            </a:r>
          </a:p>
          <a:p>
            <a:pPr marL="0" indent="0">
              <a:buNone/>
            </a:pPr>
            <a:r>
              <a:rPr lang="en-US" sz="4800" b="1" dirty="0">
                <a:solidFill>
                  <a:srgbClr val="00205B"/>
                </a:solidFill>
                <a:ea typeface="+mj-ea"/>
              </a:rPr>
              <a:t>		</a:t>
            </a:r>
            <a:r>
              <a:rPr lang="en-US" sz="4800" b="1" u="sng" dirty="0">
                <a:solidFill>
                  <a:srgbClr val="FF0000"/>
                </a:solidFill>
                <a:ea typeface="+mj-ea"/>
              </a:rPr>
              <a:t>Final and not subject to review</a:t>
            </a:r>
          </a:p>
          <a:p>
            <a:endParaRPr lang="en-US" dirty="0"/>
          </a:p>
        </p:txBody>
      </p:sp>
    </p:spTree>
    <p:extLst>
      <p:ext uri="{BB962C8B-B14F-4D97-AF65-F5344CB8AC3E}">
        <p14:creationId xmlns:p14="http://schemas.microsoft.com/office/powerpoint/2010/main" val="1369633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1AA1B4-352D-1D41-B9BB-E6772C8820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4641" y="362244"/>
            <a:ext cx="7570381" cy="839426"/>
          </a:xfrm>
        </p:spPr>
      </p:pic>
      <p:sp>
        <p:nvSpPr>
          <p:cNvPr id="9" name="Rectangle 8">
            <a:extLst>
              <a:ext uri="{FF2B5EF4-FFF2-40B4-BE49-F238E27FC236}">
                <a16:creationId xmlns:a16="http://schemas.microsoft.com/office/drawing/2014/main" id="{3B120048-212F-8D48-B0AD-497B48F9A4BD}"/>
              </a:ext>
            </a:extLst>
          </p:cNvPr>
          <p:cNvSpPr/>
          <p:nvPr/>
        </p:nvSpPr>
        <p:spPr>
          <a:xfrm>
            <a:off x="198474" y="1690767"/>
            <a:ext cx="11993526" cy="4401205"/>
          </a:xfrm>
          <a:prstGeom prst="rect">
            <a:avLst/>
          </a:prstGeom>
        </p:spPr>
        <p:txBody>
          <a:bodyPr wrap="square">
            <a:spAutoFit/>
          </a:bodyPr>
          <a:lstStyle/>
          <a:p>
            <a:r>
              <a:rPr lang="en-US" sz="4000" dirty="0">
                <a:latin typeface="Helvetica" pitchFamily="2" charset="0"/>
              </a:rPr>
              <a:t>ART. 1 ... </a:t>
            </a:r>
            <a:r>
              <a:rPr lang="en-US" sz="4000" b="1" dirty="0">
                <a:solidFill>
                  <a:srgbClr val="FF0000"/>
                </a:solidFill>
                <a:latin typeface="Helvetica" pitchFamily="2" charset="0"/>
              </a:rPr>
              <a:t>To review a decision by a referee that may have resulted in an incorrect decision</a:t>
            </a:r>
            <a:r>
              <a:rPr lang="en-US" sz="4000" dirty="0">
                <a:latin typeface="Helvetica" pitchFamily="2" charset="0"/>
              </a:rPr>
              <a:t>, </a:t>
            </a:r>
          </a:p>
          <a:p>
            <a:endParaRPr lang="en-US" sz="4000" dirty="0">
              <a:latin typeface="Helvetica" pitchFamily="2" charset="0"/>
            </a:endParaRPr>
          </a:p>
          <a:p>
            <a:r>
              <a:rPr lang="en-US" sz="4000" dirty="0">
                <a:latin typeface="Helvetica" pitchFamily="2" charset="0"/>
              </a:rPr>
              <a:t>The head coach may request and be granted a time-out, provided the request is made during the dead ball immediately following the situation in which the possible incorrect decision occurred. </a:t>
            </a:r>
          </a:p>
        </p:txBody>
      </p:sp>
    </p:spTree>
    <p:extLst>
      <p:ext uri="{BB962C8B-B14F-4D97-AF65-F5344CB8AC3E}">
        <p14:creationId xmlns:p14="http://schemas.microsoft.com/office/powerpoint/2010/main" val="25907744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BF915B-98CC-0644-A538-9669BB69F78C}"/>
              </a:ext>
            </a:extLst>
          </p:cNvPr>
          <p:cNvSpPr>
            <a:spLocks noGrp="1"/>
          </p:cNvSpPr>
          <p:nvPr>
            <p:ph idx="1"/>
          </p:nvPr>
        </p:nvSpPr>
        <p:spPr>
          <a:xfrm>
            <a:off x="361507" y="1679945"/>
            <a:ext cx="11546958" cy="4423144"/>
          </a:xfrm>
        </p:spPr>
        <p:txBody>
          <a:bodyPr>
            <a:normAutofit lnSpcReduction="10000"/>
          </a:bodyPr>
          <a:lstStyle/>
          <a:p>
            <a:pPr fontAlgn="base">
              <a:spcBef>
                <a:spcPct val="0"/>
              </a:spcBef>
              <a:spcAft>
                <a:spcPct val="0"/>
              </a:spcAft>
            </a:pPr>
            <a:r>
              <a:rPr lang="en-US" sz="4000" dirty="0">
                <a:solidFill>
                  <a:schemeClr val="tx1"/>
                </a:solidFill>
                <a:latin typeface="Helvetica" pitchFamily="2" charset="0"/>
                <a:cs typeface="Arial" pitchFamily="34" charset="0"/>
              </a:rPr>
              <a:t>When a time-out is so granted, the head coach shall confer with the first referee </a:t>
            </a:r>
            <a:r>
              <a:rPr lang="en-US" sz="4000" b="1" dirty="0">
                <a:solidFill>
                  <a:srgbClr val="FF0000"/>
                </a:solidFill>
                <a:latin typeface="Helvetica" pitchFamily="2" charset="0"/>
                <a:cs typeface="Arial" pitchFamily="34" charset="0"/>
              </a:rPr>
              <a:t>at the first referee's platform.</a:t>
            </a:r>
          </a:p>
          <a:p>
            <a:pPr marL="0" indent="0" fontAlgn="base">
              <a:spcBef>
                <a:spcPct val="0"/>
              </a:spcBef>
              <a:spcAft>
                <a:spcPct val="0"/>
              </a:spcAft>
              <a:buNone/>
            </a:pPr>
            <a:endParaRPr lang="en-US" sz="4000" dirty="0">
              <a:solidFill>
                <a:schemeClr val="tx1"/>
              </a:solidFill>
              <a:latin typeface="Helvetica" pitchFamily="2" charset="0"/>
              <a:cs typeface="Arial" pitchFamily="34" charset="0"/>
            </a:endParaRPr>
          </a:p>
          <a:p>
            <a:pPr fontAlgn="base">
              <a:spcBef>
                <a:spcPct val="0"/>
              </a:spcBef>
              <a:spcAft>
                <a:spcPct val="0"/>
              </a:spcAft>
            </a:pPr>
            <a:r>
              <a:rPr lang="en-US" sz="4000" dirty="0">
                <a:solidFill>
                  <a:schemeClr val="tx1"/>
                </a:solidFill>
                <a:latin typeface="Helvetica" pitchFamily="2" charset="0"/>
                <a:cs typeface="Arial" pitchFamily="34" charset="0"/>
              </a:rPr>
              <a:t> If the conference results in the first referee altering the ruling, the opposing coach shall be notified by the second referee, the revision made, and the time-out charged to the referee</a:t>
            </a:r>
          </a:p>
          <a:p>
            <a:endParaRPr lang="en-US" dirty="0"/>
          </a:p>
        </p:txBody>
      </p:sp>
      <p:pic>
        <p:nvPicPr>
          <p:cNvPr id="4" name="Content Placeholder 4">
            <a:extLst>
              <a:ext uri="{FF2B5EF4-FFF2-40B4-BE49-F238E27FC236}">
                <a16:creationId xmlns:a16="http://schemas.microsoft.com/office/drawing/2014/main" id="{7B9D1EC5-8838-E341-B32E-E37C1809CF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638690"/>
            <a:ext cx="7570381" cy="839426"/>
          </a:xfrm>
          <a:prstGeom prst="rect">
            <a:avLst/>
          </a:prstGeom>
        </p:spPr>
      </p:pic>
    </p:spTree>
    <p:extLst>
      <p:ext uri="{BB962C8B-B14F-4D97-AF65-F5344CB8AC3E}">
        <p14:creationId xmlns:p14="http://schemas.microsoft.com/office/powerpoint/2010/main" val="2939256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DD555E-94BF-6F45-9B8F-839487246E5B}"/>
              </a:ext>
            </a:extLst>
          </p:cNvPr>
          <p:cNvSpPr/>
          <p:nvPr/>
        </p:nvSpPr>
        <p:spPr>
          <a:xfrm>
            <a:off x="214674" y="1444752"/>
            <a:ext cx="11850624" cy="4339650"/>
          </a:xfrm>
          <a:prstGeom prst="rect">
            <a:avLst/>
          </a:prstGeom>
        </p:spPr>
        <p:txBody>
          <a:bodyPr wrap="square">
            <a:spAutoFit/>
          </a:bodyPr>
          <a:lstStyle/>
          <a:p>
            <a:r>
              <a:rPr lang="en-US" sz="3600" dirty="0">
                <a:latin typeface="Calibri" panose="020F0502020204030204" pitchFamily="34" charset="0"/>
                <a:cs typeface="Calibri" panose="020F0502020204030204" pitchFamily="34" charset="0"/>
              </a:rPr>
              <a:t>ART. 8 ... Unsporting conduct for a coach, non-playing teammate or team attendant includes, but is not limited to the following:</a:t>
            </a:r>
            <a:endParaRPr lang="en-US" sz="3400" dirty="0">
              <a:latin typeface="Calibri" panose="020F0502020204030204" pitchFamily="34" charset="0"/>
              <a:cs typeface="Calibri" panose="020F0502020204030204" pitchFamily="34" charset="0"/>
            </a:endParaRPr>
          </a:p>
          <a:p>
            <a:pPr marL="742950" indent="-742950">
              <a:buAutoNum type="alphaLcPeriod"/>
            </a:pPr>
            <a:r>
              <a:rPr lang="en-US" sz="4000" b="1" dirty="0">
                <a:solidFill>
                  <a:srgbClr val="FF0000"/>
                </a:solidFill>
                <a:latin typeface="Calibri" panose="020F0502020204030204" pitchFamily="34" charset="0"/>
                <a:cs typeface="Calibri" panose="020F0502020204030204" pitchFamily="34" charset="0"/>
              </a:rPr>
              <a:t>Using disconcerting acts or words when an opponent is about to play the ball</a:t>
            </a:r>
            <a:endParaRPr lang="en-US" sz="4000" b="1" dirty="0">
              <a:solidFill>
                <a:srgbClr val="FF0000"/>
              </a:solidFill>
              <a:effectLst/>
              <a:latin typeface="Calibri" panose="020F0502020204030204" pitchFamily="34" charset="0"/>
              <a:cs typeface="Calibri" panose="020F0502020204030204" pitchFamily="34" charset="0"/>
            </a:endParaRPr>
          </a:p>
          <a:p>
            <a:pPr algn="ctr"/>
            <a:r>
              <a:rPr lang="en-US" sz="4000" i="1" dirty="0">
                <a:solidFill>
                  <a:srgbClr val="00205B"/>
                </a:solidFill>
                <a:effectLst/>
                <a:latin typeface="Calibri" panose="020F0502020204030204" pitchFamily="34" charset="0"/>
                <a:cs typeface="Calibri" panose="020F0502020204030204" pitchFamily="34" charset="0"/>
              </a:rPr>
              <a:t>This includes any player or bench personnel making any sound(s) to distract a server</a:t>
            </a:r>
          </a:p>
        </p:txBody>
      </p:sp>
      <p:pic>
        <p:nvPicPr>
          <p:cNvPr id="5" name="Picture 4">
            <a:extLst>
              <a:ext uri="{FF2B5EF4-FFF2-40B4-BE49-F238E27FC236}">
                <a16:creationId xmlns:a16="http://schemas.microsoft.com/office/drawing/2014/main" id="{249272D3-DC9C-EA4A-96D9-078C07B127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829" y="270510"/>
            <a:ext cx="11788469" cy="1174242"/>
          </a:xfrm>
          <a:prstGeom prst="rect">
            <a:avLst/>
          </a:prstGeom>
        </p:spPr>
      </p:pic>
    </p:spTree>
    <p:extLst>
      <p:ext uri="{BB962C8B-B14F-4D97-AF65-F5344CB8AC3E}">
        <p14:creationId xmlns:p14="http://schemas.microsoft.com/office/powerpoint/2010/main" val="6860780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73FA0A-2C5D-BC49-AC72-102E63EBD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685" y="0"/>
            <a:ext cx="7626096" cy="6110977"/>
          </a:xfrm>
          <a:prstGeom prst="rect">
            <a:avLst/>
          </a:prstGeom>
        </p:spPr>
      </p:pic>
      <p:sp>
        <p:nvSpPr>
          <p:cNvPr id="4" name="TextBox 3">
            <a:extLst>
              <a:ext uri="{FF2B5EF4-FFF2-40B4-BE49-F238E27FC236}">
                <a16:creationId xmlns:a16="http://schemas.microsoft.com/office/drawing/2014/main" id="{C79C190A-F298-8547-8766-F2BA3CF79CA0}"/>
              </a:ext>
            </a:extLst>
          </p:cNvPr>
          <p:cNvSpPr txBox="1"/>
          <p:nvPr/>
        </p:nvSpPr>
        <p:spPr>
          <a:xfrm>
            <a:off x="7815781" y="765545"/>
            <a:ext cx="4376219" cy="5109091"/>
          </a:xfrm>
          <a:prstGeom prst="rect">
            <a:avLst/>
          </a:prstGeom>
          <a:noFill/>
        </p:spPr>
        <p:txBody>
          <a:bodyPr wrap="square" rtlCol="0">
            <a:spAutoFit/>
          </a:bodyPr>
          <a:lstStyle/>
          <a:p>
            <a:pPr algn="ctr"/>
            <a:r>
              <a:rPr lang="en-US" sz="4400" dirty="0"/>
              <a:t>Rule 12-2-8c Attempting to influence a decision by a referee is unsporting conduct.</a:t>
            </a:r>
          </a:p>
          <a:p>
            <a:endParaRPr lang="en-US" dirty="0"/>
          </a:p>
        </p:txBody>
      </p:sp>
    </p:spTree>
    <p:extLst>
      <p:ext uri="{BB962C8B-B14F-4D97-AF65-F5344CB8AC3E}">
        <p14:creationId xmlns:p14="http://schemas.microsoft.com/office/powerpoint/2010/main" val="37775682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EA2333-4085-0342-812E-4751B9654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8856"/>
            <a:ext cx="7187184" cy="6128203"/>
          </a:xfrm>
          <a:prstGeom prst="rect">
            <a:avLst/>
          </a:prstGeom>
        </p:spPr>
      </p:pic>
      <p:sp>
        <p:nvSpPr>
          <p:cNvPr id="4" name="TextBox 3">
            <a:extLst>
              <a:ext uri="{FF2B5EF4-FFF2-40B4-BE49-F238E27FC236}">
                <a16:creationId xmlns:a16="http://schemas.microsoft.com/office/drawing/2014/main" id="{FF1FC9B0-D68A-AE40-BB59-CCAB471EAE52}"/>
              </a:ext>
            </a:extLst>
          </p:cNvPr>
          <p:cNvSpPr txBox="1"/>
          <p:nvPr/>
        </p:nvSpPr>
        <p:spPr>
          <a:xfrm>
            <a:off x="7421526" y="361507"/>
            <a:ext cx="4423144" cy="4801314"/>
          </a:xfrm>
          <a:prstGeom prst="rect">
            <a:avLst/>
          </a:prstGeom>
          <a:noFill/>
        </p:spPr>
        <p:txBody>
          <a:bodyPr wrap="square" rtlCol="0">
            <a:spAutoFit/>
          </a:bodyPr>
          <a:lstStyle/>
          <a:p>
            <a:pPr algn="ctr"/>
            <a:r>
              <a:rPr lang="en-US" sz="3600" dirty="0"/>
              <a:t>Rule 12-2-9d </a:t>
            </a:r>
          </a:p>
          <a:p>
            <a:pPr algn="ctr"/>
            <a:r>
              <a:rPr lang="en-US" sz="3600" dirty="0"/>
              <a:t>Showing disgust with the referees' decisions is an act of unsporting</a:t>
            </a:r>
          </a:p>
          <a:p>
            <a:pPr algn="ctr"/>
            <a:r>
              <a:rPr lang="en-US" sz="3600" dirty="0"/>
              <a:t>conduct and can be penalized by the first referee.</a:t>
            </a:r>
          </a:p>
          <a:p>
            <a:endParaRPr lang="en-US" dirty="0"/>
          </a:p>
        </p:txBody>
      </p:sp>
    </p:spTree>
    <p:extLst>
      <p:ext uri="{BB962C8B-B14F-4D97-AF65-F5344CB8AC3E}">
        <p14:creationId xmlns:p14="http://schemas.microsoft.com/office/powerpoint/2010/main" val="38407127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AE33F2-460A-EC4B-91F1-89470A69A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21" y="893135"/>
            <a:ext cx="11647968" cy="4976037"/>
          </a:xfrm>
          <a:prstGeom prst="rect">
            <a:avLst/>
          </a:prstGeom>
        </p:spPr>
      </p:pic>
    </p:spTree>
    <p:extLst>
      <p:ext uri="{BB962C8B-B14F-4D97-AF65-F5344CB8AC3E}">
        <p14:creationId xmlns:p14="http://schemas.microsoft.com/office/powerpoint/2010/main" val="27049847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ADFC0D-045D-6144-9FFA-04C5E0385B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582" y="744280"/>
            <a:ext cx="10770809" cy="5360278"/>
          </a:xfrm>
          <a:prstGeom prst="rect">
            <a:avLst/>
          </a:prstGeom>
        </p:spPr>
      </p:pic>
    </p:spTree>
    <p:extLst>
      <p:ext uri="{BB962C8B-B14F-4D97-AF65-F5344CB8AC3E}">
        <p14:creationId xmlns:p14="http://schemas.microsoft.com/office/powerpoint/2010/main" val="442500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2F11E-B276-C914-F4A8-94A9BFDBD780}"/>
              </a:ext>
            </a:extLst>
          </p:cNvPr>
          <p:cNvSpPr>
            <a:spLocks noGrp="1"/>
          </p:cNvSpPr>
          <p:nvPr>
            <p:ph type="title"/>
          </p:nvPr>
        </p:nvSpPr>
        <p:spPr/>
        <p:txBody>
          <a:bodyPr>
            <a:normAutofit fontScale="90000"/>
          </a:bodyPr>
          <a:lstStyle/>
          <a:p>
            <a:r>
              <a:rPr lang="en-US" dirty="0"/>
              <a:t>PLAYER POSITIONS</a:t>
            </a:r>
            <a:br>
              <a:rPr lang="en-US" dirty="0"/>
            </a:br>
            <a:r>
              <a:rPr lang="en-US" sz="3100" dirty="0"/>
              <a:t>5-7-3c, 5-7-3d, 6-4-2, 8-1-6, 9-8-2, 10-3-6c, 10-4, 11-4-1b</a:t>
            </a:r>
          </a:p>
        </p:txBody>
      </p:sp>
      <p:sp>
        <p:nvSpPr>
          <p:cNvPr id="4" name="TextBox 3">
            <a:extLst>
              <a:ext uri="{FF2B5EF4-FFF2-40B4-BE49-F238E27FC236}">
                <a16:creationId xmlns:a16="http://schemas.microsoft.com/office/drawing/2014/main" id="{53CE5A59-AE4C-B4B8-9CF2-BE1ED209739F}"/>
              </a:ext>
            </a:extLst>
          </p:cNvPr>
          <p:cNvSpPr txBox="1"/>
          <p:nvPr/>
        </p:nvSpPr>
        <p:spPr>
          <a:xfrm>
            <a:off x="219456" y="1859714"/>
            <a:ext cx="6437376" cy="3539430"/>
          </a:xfrm>
          <a:prstGeom prst="rect">
            <a:avLst/>
          </a:prstGeom>
          <a:noFill/>
        </p:spPr>
        <p:txBody>
          <a:bodyPr wrap="square">
            <a:spAutoFit/>
          </a:bodyPr>
          <a:lstStyle/>
          <a:p>
            <a:pPr marL="285750" indent="-285750">
              <a:buClr>
                <a:srgbClr val="FF0000"/>
              </a:buClr>
              <a:buSzPct val="100000"/>
              <a:buFont typeface="Arial" panose="020B0604020202020204" pitchFamily="34" charset="0"/>
              <a:buChar char="•"/>
            </a:pPr>
            <a:r>
              <a:rPr lang="en-US" sz="28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Each libero may wear a different uniform, as long as that uniform clearly contrasts from non-libero teammates.</a:t>
            </a:r>
          </a:p>
          <a:p>
            <a:pPr>
              <a:buClr>
                <a:srgbClr val="FF0000"/>
              </a:buClr>
              <a:buSzPct val="100000"/>
            </a:pPr>
            <a:endParaRPr lang="en-US" sz="28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FF0000"/>
              </a:buClr>
              <a:buSzPct val="100000"/>
              <a:buFont typeface="Arial" panose="020B0604020202020204" pitchFamily="34" charset="0"/>
              <a:buChar char="•"/>
            </a:pPr>
            <a:r>
              <a:rPr lang="en-US" sz="28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libero may not wear a number that a non-libero teammate is wearing, and each libero uniform must be a different, unique number.</a:t>
            </a:r>
          </a:p>
        </p:txBody>
      </p:sp>
      <p:pic>
        <p:nvPicPr>
          <p:cNvPr id="5" name="Picture 4">
            <a:extLst>
              <a:ext uri="{FF2B5EF4-FFF2-40B4-BE49-F238E27FC236}">
                <a16:creationId xmlns:a16="http://schemas.microsoft.com/office/drawing/2014/main" id="{2CF6D84D-FED5-DABA-E8FF-E76EEC90C3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2884" y="1859714"/>
            <a:ext cx="4219956" cy="4231169"/>
          </a:xfrm>
          <a:prstGeom prst="rect">
            <a:avLst/>
          </a:prstGeom>
        </p:spPr>
      </p:pic>
    </p:spTree>
    <p:extLst>
      <p:ext uri="{BB962C8B-B14F-4D97-AF65-F5344CB8AC3E}">
        <p14:creationId xmlns:p14="http://schemas.microsoft.com/office/powerpoint/2010/main" val="33303669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456CA-F7FC-FD46-98D0-0C6906AFF97B}"/>
              </a:ext>
            </a:extLst>
          </p:cNvPr>
          <p:cNvSpPr>
            <a:spLocks noGrp="1"/>
          </p:cNvSpPr>
          <p:nvPr>
            <p:ph type="ctrTitle"/>
          </p:nvPr>
        </p:nvSpPr>
        <p:spPr/>
        <p:txBody>
          <a:bodyPr>
            <a:normAutofit/>
          </a:bodyPr>
          <a:lstStyle/>
          <a:p>
            <a:r>
              <a:rPr lang="en-US" sz="9600" dirty="0"/>
              <a:t>Questions?</a:t>
            </a:r>
          </a:p>
        </p:txBody>
      </p:sp>
    </p:spTree>
    <p:extLst>
      <p:ext uri="{BB962C8B-B14F-4D97-AF65-F5344CB8AC3E}">
        <p14:creationId xmlns:p14="http://schemas.microsoft.com/office/powerpoint/2010/main" val="20940580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A54C-57D9-2AAD-E14F-F365207B4D04}"/>
              </a:ext>
            </a:extLst>
          </p:cNvPr>
          <p:cNvSpPr>
            <a:spLocks noGrp="1"/>
          </p:cNvSpPr>
          <p:nvPr>
            <p:ph type="ctrTitle"/>
          </p:nvPr>
        </p:nvSpPr>
        <p:spPr/>
        <p:txBody>
          <a:bodyPr/>
          <a:lstStyle/>
          <a:p>
            <a:r>
              <a:rPr lang="en-US" dirty="0"/>
              <a:t>Thank You</a:t>
            </a:r>
          </a:p>
        </p:txBody>
      </p:sp>
      <p:sp>
        <p:nvSpPr>
          <p:cNvPr id="4" name="TextBox 3">
            <a:extLst>
              <a:ext uri="{FF2B5EF4-FFF2-40B4-BE49-F238E27FC236}">
                <a16:creationId xmlns:a16="http://schemas.microsoft.com/office/drawing/2014/main" id="{D043A105-DA69-3BDD-8AEC-CDE4B988D86C}"/>
              </a:ext>
            </a:extLst>
          </p:cNvPr>
          <p:cNvSpPr txBox="1"/>
          <p:nvPr/>
        </p:nvSpPr>
        <p:spPr>
          <a:xfrm>
            <a:off x="1524000" y="5165125"/>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NFHS.org		Phone # 317-972-6900	Email: latkinson@nfhs.org</a:t>
            </a:r>
          </a:p>
        </p:txBody>
      </p:sp>
    </p:spTree>
    <p:extLst>
      <p:ext uri="{BB962C8B-B14F-4D97-AF65-F5344CB8AC3E}">
        <p14:creationId xmlns:p14="http://schemas.microsoft.com/office/powerpoint/2010/main" val="67015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2E0D1-33DB-FC6D-1AA6-417E0A5C5C67}"/>
              </a:ext>
            </a:extLst>
          </p:cNvPr>
          <p:cNvSpPr>
            <a:spLocks noGrp="1"/>
          </p:cNvSpPr>
          <p:nvPr>
            <p:ph type="title"/>
          </p:nvPr>
        </p:nvSpPr>
        <p:spPr/>
        <p:txBody>
          <a:bodyPr>
            <a:normAutofit fontScale="90000"/>
          </a:bodyPr>
          <a:lstStyle/>
          <a:p>
            <a:r>
              <a:rPr lang="en-US" dirty="0"/>
              <a:t>PLAYER POSITIONS</a:t>
            </a:r>
            <a:br>
              <a:rPr lang="en-US" dirty="0"/>
            </a:br>
            <a:r>
              <a:rPr lang="en-US" sz="3100" dirty="0"/>
              <a:t>5-7-3c, 5-7-3d, 6-4-2, 8-1-6, 9-8-2, 10-3-6c, 10-4, 11-4-1b</a:t>
            </a:r>
          </a:p>
        </p:txBody>
      </p:sp>
      <p:sp>
        <p:nvSpPr>
          <p:cNvPr id="3" name="Content Placeholder 2">
            <a:extLst>
              <a:ext uri="{FF2B5EF4-FFF2-40B4-BE49-F238E27FC236}">
                <a16:creationId xmlns:a16="http://schemas.microsoft.com/office/drawing/2014/main" id="{FF9DB079-AD17-B278-785B-2029051BBB95}"/>
              </a:ext>
            </a:extLst>
          </p:cNvPr>
          <p:cNvSpPr>
            <a:spLocks noGrp="1"/>
          </p:cNvSpPr>
          <p:nvPr>
            <p:ph idx="1"/>
          </p:nvPr>
        </p:nvSpPr>
        <p:spPr/>
        <p:txBody>
          <a:bodyPr/>
          <a:lstStyle/>
          <a:p>
            <a:endParaRPr lang="en-US" dirty="0"/>
          </a:p>
          <a:p>
            <a:r>
              <a:rPr lang="en-US" sz="3600" b="1" dirty="0"/>
              <a:t>When a team designates two liberos and one is injured/ill, a new libero may be re-designated.</a:t>
            </a:r>
          </a:p>
          <a:p>
            <a:pPr marL="0" indent="0">
              <a:buNone/>
            </a:pPr>
            <a:endParaRPr lang="en-US" sz="3600" b="1" dirty="0"/>
          </a:p>
          <a:p>
            <a:r>
              <a:rPr lang="en-US" sz="3600" b="1" dirty="0"/>
              <a:t>When a team designates two liberos and one is disqualified; the team must continue with one libero.</a:t>
            </a:r>
          </a:p>
          <a:p>
            <a:endParaRPr lang="en-US" dirty="0"/>
          </a:p>
        </p:txBody>
      </p:sp>
    </p:spTree>
    <p:extLst>
      <p:ext uri="{BB962C8B-B14F-4D97-AF65-F5344CB8AC3E}">
        <p14:creationId xmlns:p14="http://schemas.microsoft.com/office/powerpoint/2010/main" val="2705314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1A107-6319-4EEA-8C33-0C435075D41A}"/>
              </a:ext>
            </a:extLst>
          </p:cNvPr>
          <p:cNvSpPr>
            <a:spLocks noGrp="1"/>
          </p:cNvSpPr>
          <p:nvPr>
            <p:ph type="title"/>
          </p:nvPr>
        </p:nvSpPr>
        <p:spPr>
          <a:xfrm>
            <a:off x="838200" y="244157"/>
            <a:ext cx="8491151" cy="1325563"/>
          </a:xfrm>
        </p:spPr>
        <p:txBody>
          <a:bodyPr>
            <a:normAutofit fontScale="90000"/>
          </a:bodyPr>
          <a:lstStyle/>
          <a:p>
            <a:r>
              <a:rPr lang="en-US" dirty="0"/>
              <a:t>PLAYER POSITIONS</a:t>
            </a:r>
            <a:br>
              <a:rPr lang="en-US" dirty="0"/>
            </a:br>
            <a:r>
              <a:rPr lang="en-US" sz="3600" dirty="0"/>
              <a:t>6-4 PENALTIES 1c (NEW), 12-2-8b NOTE (NEW)</a:t>
            </a:r>
          </a:p>
        </p:txBody>
      </p:sp>
      <p:sp>
        <p:nvSpPr>
          <p:cNvPr id="3" name="Content Placeholder 2">
            <a:extLst>
              <a:ext uri="{FF2B5EF4-FFF2-40B4-BE49-F238E27FC236}">
                <a16:creationId xmlns:a16="http://schemas.microsoft.com/office/drawing/2014/main" id="{ECD45379-FA27-4D53-93DA-DFC1BDFAAB75}"/>
              </a:ext>
            </a:extLst>
          </p:cNvPr>
          <p:cNvSpPr>
            <a:spLocks noGrp="1"/>
          </p:cNvSpPr>
          <p:nvPr>
            <p:ph idx="1"/>
          </p:nvPr>
        </p:nvSpPr>
        <p:spPr>
          <a:xfrm>
            <a:off x="164592" y="1684020"/>
            <a:ext cx="3934170" cy="4440478"/>
          </a:xfrm>
        </p:spPr>
        <p:txBody>
          <a:bodyPr/>
          <a:lstStyle/>
          <a:p>
            <a:r>
              <a:rPr lang="en-US" b="1" dirty="0"/>
              <a:t>If non-playing teammate(s) (bench players) enter the court during play, it is illegal alignment.</a:t>
            </a:r>
          </a:p>
          <a:p>
            <a:r>
              <a:rPr lang="en-US" b="1" dirty="0"/>
              <a:t>A loss of rally/point is awarded to the opponent.</a:t>
            </a:r>
          </a:p>
          <a:p>
            <a:endParaRPr lang="en-US" dirty="0"/>
          </a:p>
        </p:txBody>
      </p:sp>
      <p:sp>
        <p:nvSpPr>
          <p:cNvPr id="4" name="Footer Placeholder 3">
            <a:extLst>
              <a:ext uri="{FF2B5EF4-FFF2-40B4-BE49-F238E27FC236}">
                <a16:creationId xmlns:a16="http://schemas.microsoft.com/office/drawing/2014/main" id="{45EE854B-2C1F-85B2-E16C-07563C485CA8}"/>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8D971E81-AE26-53CD-3A57-8E24050FC1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98762" y="1684020"/>
            <a:ext cx="7712238" cy="4013580"/>
          </a:xfrm>
          <a:prstGeom prst="rect">
            <a:avLst/>
          </a:prstGeom>
        </p:spPr>
      </p:pic>
    </p:spTree>
    <p:extLst>
      <p:ext uri="{BB962C8B-B14F-4D97-AF65-F5344CB8AC3E}">
        <p14:creationId xmlns:p14="http://schemas.microsoft.com/office/powerpoint/2010/main" val="371742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9618-4875-234B-B94E-87F6B8AA239E}"/>
              </a:ext>
            </a:extLst>
          </p:cNvPr>
          <p:cNvSpPr>
            <a:spLocks noGrp="1"/>
          </p:cNvSpPr>
          <p:nvPr>
            <p:ph type="title"/>
          </p:nvPr>
        </p:nvSpPr>
        <p:spPr/>
        <p:txBody>
          <a:bodyPr>
            <a:normAutofit fontScale="90000"/>
          </a:bodyPr>
          <a:lstStyle/>
          <a:p>
            <a:r>
              <a:rPr lang="en-US" dirty="0"/>
              <a:t>PLAYER POSITIONS</a:t>
            </a:r>
            <a:br>
              <a:rPr lang="en-US" dirty="0"/>
            </a:br>
            <a:r>
              <a:rPr lang="en-US" sz="3600" dirty="0"/>
              <a:t>6-4 PENALTIES 1c (NEW), 12-2-8b NOTE (NEW)</a:t>
            </a:r>
          </a:p>
        </p:txBody>
      </p:sp>
      <p:sp>
        <p:nvSpPr>
          <p:cNvPr id="3" name="Content Placeholder 2">
            <a:extLst>
              <a:ext uri="{FF2B5EF4-FFF2-40B4-BE49-F238E27FC236}">
                <a16:creationId xmlns:a16="http://schemas.microsoft.com/office/drawing/2014/main" id="{1589B6AD-493C-081D-D726-396F76DFEAE1}"/>
              </a:ext>
            </a:extLst>
          </p:cNvPr>
          <p:cNvSpPr>
            <a:spLocks noGrp="1"/>
          </p:cNvSpPr>
          <p:nvPr>
            <p:ph idx="1"/>
          </p:nvPr>
        </p:nvSpPr>
        <p:spPr>
          <a:xfrm>
            <a:off x="0" y="1825625"/>
            <a:ext cx="5391914" cy="4351338"/>
          </a:xfrm>
        </p:spPr>
        <p:txBody>
          <a:bodyPr>
            <a:normAutofit lnSpcReduction="10000"/>
          </a:bodyPr>
          <a:lstStyle/>
          <a:p>
            <a:r>
              <a:rPr lang="en-US" sz="4000" b="1" dirty="0"/>
              <a:t>It remains a conduct violation if </a:t>
            </a:r>
          </a:p>
          <a:p>
            <a:pPr lvl="1"/>
            <a:r>
              <a:rPr lang="en-US" sz="3600" b="1" dirty="0"/>
              <a:t>a coach or team attendant </a:t>
            </a:r>
            <a:r>
              <a:rPr lang="en-US" sz="3200" b="1" dirty="0"/>
              <a:t>(anyone not in uniform) </a:t>
            </a:r>
            <a:r>
              <a:rPr lang="en-US" sz="3600" b="1" dirty="0"/>
              <a:t>enters the court while the ball is in play.</a:t>
            </a:r>
          </a:p>
          <a:p>
            <a:pPr marL="0" indent="0" algn="l">
              <a:lnSpc>
                <a:spcPts val="1875"/>
              </a:lnSpc>
              <a:spcAft>
                <a:spcPts val="1500"/>
              </a:spcAft>
              <a:buNone/>
            </a:pPr>
            <a:br>
              <a:rPr lang="en-US" dirty="0"/>
            </a:br>
            <a:endParaRPr lang="en-US" dirty="0"/>
          </a:p>
        </p:txBody>
      </p:sp>
      <p:sp>
        <p:nvSpPr>
          <p:cNvPr id="4" name="Footer Placeholder 3">
            <a:extLst>
              <a:ext uri="{FF2B5EF4-FFF2-40B4-BE49-F238E27FC236}">
                <a16:creationId xmlns:a16="http://schemas.microsoft.com/office/drawing/2014/main" id="{54F5C0EF-3640-41E5-BF8E-0C52C85A17EF}"/>
              </a:ext>
            </a:extLst>
          </p:cNvPr>
          <p:cNvSpPr>
            <a:spLocks noGrp="1"/>
          </p:cNvSpPr>
          <p:nvPr>
            <p:ph type="ftr" sz="quarter" idx="4294967295"/>
          </p:nvPr>
        </p:nvSpPr>
        <p:spPr>
          <a:xfrm>
            <a:off x="10199688" y="6524625"/>
            <a:ext cx="1992312" cy="295275"/>
          </a:xfrm>
        </p:spPr>
        <p:txBody>
          <a:bodyPr/>
          <a:lstStyle/>
          <a:p>
            <a:pPr>
              <a:defRPr/>
            </a:pPr>
            <a:r>
              <a:rPr lang="en-US"/>
              <a:t>www.nfhs.org</a:t>
            </a:r>
          </a:p>
        </p:txBody>
      </p:sp>
      <p:pic>
        <p:nvPicPr>
          <p:cNvPr id="7" name="Picture 6">
            <a:extLst>
              <a:ext uri="{FF2B5EF4-FFF2-40B4-BE49-F238E27FC236}">
                <a16:creationId xmlns:a16="http://schemas.microsoft.com/office/drawing/2014/main" id="{5824F841-4F07-9C0C-F587-464EFF51C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4794" y="1690688"/>
            <a:ext cx="6441946" cy="4239940"/>
          </a:xfrm>
          <a:prstGeom prst="rect">
            <a:avLst/>
          </a:prstGeom>
        </p:spPr>
      </p:pic>
    </p:spTree>
    <p:extLst>
      <p:ext uri="{BB962C8B-B14F-4D97-AF65-F5344CB8AC3E}">
        <p14:creationId xmlns:p14="http://schemas.microsoft.com/office/powerpoint/2010/main" val="36650743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 PPT 24_25 Rough Draft</Template>
  <TotalTime>9287</TotalTime>
  <Words>3466</Words>
  <Application>Microsoft Macintosh PowerPoint</Application>
  <PresentationFormat>Widescreen</PresentationFormat>
  <Paragraphs>256</Paragraphs>
  <Slides>61</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61</vt:i4>
      </vt:variant>
    </vt:vector>
  </HeadingPairs>
  <TitlesOfParts>
    <vt:vector size="70" baseType="lpstr">
      <vt:lpstr>Aptos</vt:lpstr>
      <vt:lpstr>Aptos Display</vt:lpstr>
      <vt:lpstr>Arial</vt:lpstr>
      <vt:lpstr>Arial Rounded MT Bold</vt:lpstr>
      <vt:lpstr>Calibri</vt:lpstr>
      <vt:lpstr>Cambria</vt:lpstr>
      <vt:lpstr>Helvetica</vt:lpstr>
      <vt:lpstr>Office Theme</vt:lpstr>
      <vt:lpstr>1_Office Theme</vt:lpstr>
      <vt:lpstr>2026-27 NFHS Volleyball Rules PowerPoint</vt:lpstr>
      <vt:lpstr>2026 NFHS Volleyball  Rules Changes</vt:lpstr>
      <vt:lpstr>LEGAL UNIFORM 4-2-1a, 4-2-1i(3) (NEW), 4-2-2</vt:lpstr>
      <vt:lpstr>SECOND REFEREE RESPONSIBILITIES  5-5-3b(21)</vt:lpstr>
      <vt:lpstr>PLAYER POSITIONS 5-7-3c, 5-7-3d, 6-4-2, 8-1-6, 9-8-2, 10-3-6c, 10-4, 11-4-1b</vt:lpstr>
      <vt:lpstr>PLAYER POSITIONS 5-7-3c, 5-7-3d, 6-4-2, 8-1-6, 9-8-2, 10-3-6c, 10-4, 11-4-1b</vt:lpstr>
      <vt:lpstr>PLAYER POSITIONS 5-7-3c, 5-7-3d, 6-4-2, 8-1-6, 9-8-2, 10-3-6c, 10-4, 11-4-1b</vt:lpstr>
      <vt:lpstr>PLAYER POSITIONS 6-4 PENALTIES 1c (NEW), 12-2-8b NOTE (NEW)</vt:lpstr>
      <vt:lpstr>PLAYER POSITIONS 6-4 PENALTIES 1c (NEW), 12-2-8b NOTE (NEW)</vt:lpstr>
      <vt:lpstr>SCREENING  6-5-1</vt:lpstr>
      <vt:lpstr>COURT PROTOCOL 9-2-1 NOTE 1 (NEW)</vt:lpstr>
      <vt:lpstr>CONDUCT: PLAYERS, COACHES AND/OR TEAM ATTENDENT 12-2-8m (NEW)</vt:lpstr>
      <vt:lpstr>2026 NFHS Volleyball  Points of Emphasis</vt:lpstr>
      <vt:lpstr>HOST MANAGEMENT BEST PRACTICES</vt:lpstr>
      <vt:lpstr>HOST MANAGEMENT BEST PRACTICES</vt:lpstr>
      <vt:lpstr>PowerPoint Presentation</vt:lpstr>
      <vt:lpstr>PowerPoint Presentation</vt:lpstr>
      <vt:lpstr>PowerPoint Presentation</vt:lpstr>
      <vt:lpstr>PowerPoint Presentation</vt:lpstr>
      <vt:lpstr>HOST MANAGEMENT BEST PRACTICES</vt:lpstr>
      <vt:lpstr>PowerPoint Presentation</vt:lpstr>
      <vt:lpstr>PowerPoint Presentation</vt:lpstr>
      <vt:lpstr>PowerPoint Presentation</vt:lpstr>
      <vt:lpstr>ELECTRONIC DEVICES</vt:lpstr>
      <vt:lpstr>Electronic Devices</vt:lpstr>
      <vt:lpstr>BENCH PERSONNEL – NON-PLAYING TEAMMATES</vt:lpstr>
      <vt:lpstr>BENCH PERSONNEL – NON-PLAYING TEAMMATES</vt:lpstr>
      <vt:lpstr>IDENTIFICATION OF THE NFHS AUTHENTICATING MARK ON GAME BALLS </vt:lpstr>
      <vt:lpstr>Player Equipment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Scorer’s Table </vt:lpstr>
      <vt:lpstr>Scorer’s Table</vt:lpstr>
      <vt:lpstr>PowerPoint Presentation</vt:lpstr>
      <vt:lpstr>Miscellaneous </vt:lpstr>
      <vt:lpstr>PowerPoint Presentation</vt:lpstr>
      <vt:lpstr>PowerPoint Presentation</vt:lpstr>
      <vt:lpstr>PowerPoint Presentation</vt:lpstr>
      <vt:lpstr>Rule 6 The Team: Composition and Positions SECTION 3 THE CAPTAIN </vt:lpstr>
      <vt:lpstr>PowerPoint Presentation</vt:lpstr>
      <vt:lpstr>Rule 11 Time-outs and Intermission SECTION 3 REVIEWING DECISIONS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Thank You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NFHS Soccer 2024-25 (Rough DRAFT)</dc:title>
  <dc:creator>Brent Killackey</dc:creator>
  <cp:lastModifiedBy>Paul Gibbons</cp:lastModifiedBy>
  <cp:revision>132</cp:revision>
  <cp:lastPrinted>2025-02-17T21:31:47Z</cp:lastPrinted>
  <dcterms:created xsi:type="dcterms:W3CDTF">2024-02-22T20:47:52Z</dcterms:created>
  <dcterms:modified xsi:type="dcterms:W3CDTF">2026-08-18T13:17:48Z</dcterms:modified>
</cp:coreProperties>
</file>